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sldIdLst>
    <p:sldId id="269" r:id="rId2"/>
    <p:sldId id="270" r:id="rId3"/>
    <p:sldId id="294" r:id="rId4"/>
    <p:sldId id="271" r:id="rId5"/>
    <p:sldId id="277" r:id="rId6"/>
    <p:sldId id="278" r:id="rId7"/>
    <p:sldId id="279" r:id="rId8"/>
    <p:sldId id="295" r:id="rId9"/>
    <p:sldId id="275" r:id="rId10"/>
    <p:sldId id="258" r:id="rId11"/>
    <p:sldId id="296" r:id="rId12"/>
    <p:sldId id="280" r:id="rId13"/>
    <p:sldId id="262" r:id="rId14"/>
    <p:sldId id="285" r:id="rId15"/>
    <p:sldId id="286" r:id="rId16"/>
    <p:sldId id="287" r:id="rId17"/>
    <p:sldId id="288" r:id="rId18"/>
    <p:sldId id="281" r:id="rId19"/>
    <p:sldId id="282" r:id="rId20"/>
    <p:sldId id="284" r:id="rId21"/>
    <p:sldId id="297" r:id="rId22"/>
    <p:sldId id="289" r:id="rId23"/>
    <p:sldId id="264" r:id="rId24"/>
    <p:sldId id="265" r:id="rId25"/>
    <p:sldId id="263" r:id="rId26"/>
    <p:sldId id="298" r:id="rId27"/>
    <p:sldId id="291" r:id="rId28"/>
    <p:sldId id="299" r:id="rId29"/>
    <p:sldId id="300" r:id="rId30"/>
    <p:sldId id="301" r:id="rId31"/>
    <p:sldId id="302" r:id="rId32"/>
    <p:sldId id="303" r:id="rId33"/>
    <p:sldId id="304" r:id="rId34"/>
    <p:sldId id="268"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569"/>
    <p:restoredTop sz="94685"/>
  </p:normalViewPr>
  <p:slideViewPr>
    <p:cSldViewPr snapToGrid="0">
      <p:cViewPr varScale="1">
        <p:scale>
          <a:sx n="94" d="100"/>
          <a:sy n="94" d="100"/>
        </p:scale>
        <p:origin x="216" y="6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jpg>
</file>

<file path=ppt/media/image16.jpg>
</file>

<file path=ppt/media/image2.jpe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EA67E988-5919-57BB-C7DE-D3EAD38A3045}"/>
              </a:ext>
              <a:ext uri="{C183D7F6-B498-43B3-948B-1728B52AA6E4}">
                <adec:decorative xmlns:adec="http://schemas.microsoft.com/office/drawing/2017/decorative" val="1"/>
              </a:ext>
            </a:extLst>
          </p:cNvPr>
          <p:cNvSpPr/>
          <p:nvPr/>
        </p:nvSpPr>
        <p:spPr>
          <a:xfrm>
            <a:off x="517870" y="6209925"/>
            <a:ext cx="11155680" cy="45719"/>
          </a:xfrm>
          <a:custGeom>
            <a:avLst/>
            <a:gdLst>
              <a:gd name="connsiteX0" fmla="*/ 0 w 8715708"/>
              <a:gd name="connsiteY0" fmla="*/ 0 h 45719"/>
              <a:gd name="connsiteX1" fmla="*/ 3694525 w 8715708"/>
              <a:gd name="connsiteY1" fmla="*/ 0 h 45719"/>
              <a:gd name="connsiteX2" fmla="*/ 5021183 w 8715708"/>
              <a:gd name="connsiteY2" fmla="*/ 0 h 45719"/>
              <a:gd name="connsiteX3" fmla="*/ 8715708 w 8715708"/>
              <a:gd name="connsiteY3" fmla="*/ 0 h 45719"/>
              <a:gd name="connsiteX4" fmla="*/ 8715708 w 8715708"/>
              <a:gd name="connsiteY4" fmla="*/ 45719 h 45719"/>
              <a:gd name="connsiteX5" fmla="*/ 5021183 w 8715708"/>
              <a:gd name="connsiteY5" fmla="*/ 45719 h 45719"/>
              <a:gd name="connsiteX6" fmla="*/ 3694525 w 8715708"/>
              <a:gd name="connsiteY6" fmla="*/ 45719 h 45719"/>
              <a:gd name="connsiteX7" fmla="*/ 0 w 8715708"/>
              <a:gd name="connsiteY7" fmla="*/ 45719 h 4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15708" h="45719">
                <a:moveTo>
                  <a:pt x="0" y="0"/>
                </a:moveTo>
                <a:lnTo>
                  <a:pt x="3694525" y="0"/>
                </a:lnTo>
                <a:lnTo>
                  <a:pt x="5021183" y="0"/>
                </a:lnTo>
                <a:lnTo>
                  <a:pt x="8715708" y="0"/>
                </a:lnTo>
                <a:lnTo>
                  <a:pt x="8715708" y="45719"/>
                </a:lnTo>
                <a:lnTo>
                  <a:pt x="5021183" y="45719"/>
                </a:lnTo>
                <a:lnTo>
                  <a:pt x="3694525" y="45719"/>
                </a:lnTo>
                <a:lnTo>
                  <a:pt x="0" y="4571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B2327B2-BA4B-2C04-0751-5CB63D4AA425}"/>
              </a:ext>
            </a:extLst>
          </p:cNvPr>
          <p:cNvSpPr>
            <a:spLocks noGrp="1"/>
          </p:cNvSpPr>
          <p:nvPr>
            <p:ph type="ctrTitle"/>
          </p:nvPr>
        </p:nvSpPr>
        <p:spPr>
          <a:xfrm>
            <a:off x="521208" y="978408"/>
            <a:ext cx="11155680" cy="3429000"/>
          </a:xfrm>
        </p:spPr>
        <p:txBody>
          <a:bodyPr anchor="t">
            <a:normAutofit/>
          </a:bodyPr>
          <a:lstStyle>
            <a:lvl1pPr algn="l">
              <a:defRPr sz="7200"/>
            </a:lvl1pPr>
          </a:lstStyle>
          <a:p>
            <a:r>
              <a:rPr lang="en-US" dirty="0"/>
              <a:t>Click to edit Master title style</a:t>
            </a:r>
          </a:p>
        </p:txBody>
      </p:sp>
      <p:sp>
        <p:nvSpPr>
          <p:cNvPr id="3" name="Subtitle 2">
            <a:extLst>
              <a:ext uri="{FF2B5EF4-FFF2-40B4-BE49-F238E27FC236}">
                <a16:creationId xmlns:a16="http://schemas.microsoft.com/office/drawing/2014/main" id="{E7201176-DC7A-4C3D-3D8F-352526DA7B5D}"/>
              </a:ext>
            </a:extLst>
          </p:cNvPr>
          <p:cNvSpPr>
            <a:spLocks noGrp="1"/>
          </p:cNvSpPr>
          <p:nvPr>
            <p:ph type="subTitle" idx="1"/>
          </p:nvPr>
        </p:nvSpPr>
        <p:spPr>
          <a:xfrm>
            <a:off x="521208" y="4480560"/>
            <a:ext cx="7104888" cy="1399032"/>
          </a:xfrm>
        </p:spPr>
        <p:txBody>
          <a:bodyPr anchor="b">
            <a:normAutofit/>
          </a:bodyPr>
          <a:lstStyle>
            <a:lvl1pPr marL="0" indent="0" algn="l">
              <a:buNone/>
              <a:defRPr sz="22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67DC221-9A2E-7459-102F-C3CFB27CC389}"/>
              </a:ext>
            </a:extLst>
          </p:cNvPr>
          <p:cNvSpPr>
            <a:spLocks noGrp="1"/>
          </p:cNvSpPr>
          <p:nvPr>
            <p:ph type="dt" sz="half" idx="10"/>
          </p:nvPr>
        </p:nvSpPr>
        <p:spPr/>
        <p:txBody>
          <a:bodyPr/>
          <a:lstStyle/>
          <a:p>
            <a:fld id="{E80C50CD-E178-4744-9B35-B2F624D6C5E9}" type="datetimeFigureOut">
              <a:rPr lang="en-US" smtClean="0"/>
              <a:t>4/24/25</a:t>
            </a:fld>
            <a:endParaRPr lang="en-US"/>
          </a:p>
        </p:txBody>
      </p:sp>
      <p:sp>
        <p:nvSpPr>
          <p:cNvPr id="5" name="Footer Placeholder 4">
            <a:extLst>
              <a:ext uri="{FF2B5EF4-FFF2-40B4-BE49-F238E27FC236}">
                <a16:creationId xmlns:a16="http://schemas.microsoft.com/office/drawing/2014/main" id="{A5020671-6F7D-3A03-EEC1-661A87F96F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453D3A-E0F9-8386-2A6C-96671FBB15A5}"/>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0236107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36771-E72D-FAD8-771E-3E196DD2E1C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B5BB827-257D-60D9-792F-E695900429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E5D2E7-C856-F78A-E88C-375474982A5F}"/>
              </a:ext>
            </a:extLst>
          </p:cNvPr>
          <p:cNvSpPr>
            <a:spLocks noGrp="1"/>
          </p:cNvSpPr>
          <p:nvPr>
            <p:ph type="dt" sz="half" idx="10"/>
          </p:nvPr>
        </p:nvSpPr>
        <p:spPr/>
        <p:txBody>
          <a:bodyPr/>
          <a:lstStyle/>
          <a:p>
            <a:fld id="{E80C50CD-E178-4744-9B35-B2F624D6C5E9}" type="datetimeFigureOut">
              <a:rPr lang="en-US" smtClean="0"/>
              <a:t>4/24/25</a:t>
            </a:fld>
            <a:endParaRPr lang="en-US"/>
          </a:p>
        </p:txBody>
      </p:sp>
      <p:sp>
        <p:nvSpPr>
          <p:cNvPr id="5" name="Footer Placeholder 4">
            <a:extLst>
              <a:ext uri="{FF2B5EF4-FFF2-40B4-BE49-F238E27FC236}">
                <a16:creationId xmlns:a16="http://schemas.microsoft.com/office/drawing/2014/main" id="{0FDAB289-9591-51C9-9E3C-B6F2ACC6A62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FE037C-790D-7442-8E43-D2740B3952B1}"/>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99237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635151-A38B-3766-6A32-FF1DF7687D9F}"/>
              </a:ext>
            </a:extLst>
          </p:cNvPr>
          <p:cNvSpPr>
            <a:spLocks noGrp="1"/>
          </p:cNvSpPr>
          <p:nvPr>
            <p:ph type="title" orient="vert"/>
          </p:nvPr>
        </p:nvSpPr>
        <p:spPr>
          <a:xfrm>
            <a:off x="8659368" y="978408"/>
            <a:ext cx="2551176" cy="5367528"/>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33D132D1-640C-FB9A-AD6F-D845738349F6}"/>
              </a:ext>
            </a:extLst>
          </p:cNvPr>
          <p:cNvSpPr>
            <a:spLocks noGrp="1"/>
          </p:cNvSpPr>
          <p:nvPr>
            <p:ph type="body" orient="vert" idx="1"/>
          </p:nvPr>
        </p:nvSpPr>
        <p:spPr>
          <a:xfrm>
            <a:off x="521208" y="978408"/>
            <a:ext cx="8010144" cy="536752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955F80A-4BA7-8ED8-9A62-B92194272620}"/>
              </a:ext>
            </a:extLst>
          </p:cNvPr>
          <p:cNvSpPr>
            <a:spLocks noGrp="1"/>
          </p:cNvSpPr>
          <p:nvPr>
            <p:ph type="dt" sz="half" idx="10"/>
          </p:nvPr>
        </p:nvSpPr>
        <p:spPr/>
        <p:txBody>
          <a:bodyPr/>
          <a:lstStyle/>
          <a:p>
            <a:fld id="{E80C50CD-E178-4744-9B35-B2F624D6C5E9}" type="datetimeFigureOut">
              <a:rPr lang="en-US" smtClean="0"/>
              <a:t>4/24/25</a:t>
            </a:fld>
            <a:endParaRPr lang="en-US"/>
          </a:p>
        </p:txBody>
      </p:sp>
      <p:sp>
        <p:nvSpPr>
          <p:cNvPr id="5" name="Footer Placeholder 4">
            <a:extLst>
              <a:ext uri="{FF2B5EF4-FFF2-40B4-BE49-F238E27FC236}">
                <a16:creationId xmlns:a16="http://schemas.microsoft.com/office/drawing/2014/main" id="{85E38113-D55A-A1A0-D1FE-53C95860FB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919DDB-F89D-4B2D-21A2-82AF1D1023E4}"/>
              </a:ext>
            </a:extLst>
          </p:cNvPr>
          <p:cNvSpPr>
            <a:spLocks noGrp="1"/>
          </p:cNvSpPr>
          <p:nvPr>
            <p:ph type="sldNum" sz="quarter" idx="12"/>
          </p:nvPr>
        </p:nvSpPr>
        <p:spPr/>
        <p:txBody>
          <a:bodyPr/>
          <a:lstStyle/>
          <a:p>
            <a:fld id="{148CC95F-0247-41B6-91CF-DC97C76A7088}" type="slidenum">
              <a:rPr lang="en-US" smtClean="0"/>
              <a:t>‹#›</a:t>
            </a:fld>
            <a:endParaRPr lang="en-US"/>
          </a:p>
        </p:txBody>
      </p:sp>
      <p:sp>
        <p:nvSpPr>
          <p:cNvPr id="7" name="Rectangle 6">
            <a:extLst>
              <a:ext uri="{FF2B5EF4-FFF2-40B4-BE49-F238E27FC236}">
                <a16:creationId xmlns:a16="http://schemas.microsoft.com/office/drawing/2014/main" id="{262572D8-D485-1DB1-34B1-C35C61C89940}"/>
              </a:ext>
            </a:extLst>
          </p:cNvPr>
          <p:cNvSpPr/>
          <p:nvPr/>
        </p:nvSpPr>
        <p:spPr>
          <a:xfrm rot="5400000">
            <a:off x="8936623" y="3585018"/>
            <a:ext cx="5325734"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800428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26D03-149A-DAB3-4B2A-E9B74F2E251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C1E73D-41A7-9934-0990-9208B952329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BB2A3F-E719-673C-5D56-F663712D0E7F}"/>
              </a:ext>
            </a:extLst>
          </p:cNvPr>
          <p:cNvSpPr>
            <a:spLocks noGrp="1"/>
          </p:cNvSpPr>
          <p:nvPr>
            <p:ph type="dt" sz="half" idx="10"/>
          </p:nvPr>
        </p:nvSpPr>
        <p:spPr/>
        <p:txBody>
          <a:bodyPr/>
          <a:lstStyle/>
          <a:p>
            <a:fld id="{E80C50CD-E178-4744-9B35-B2F624D6C5E9}" type="datetimeFigureOut">
              <a:rPr lang="en-US" smtClean="0"/>
              <a:t>4/24/25</a:t>
            </a:fld>
            <a:endParaRPr lang="en-US"/>
          </a:p>
        </p:txBody>
      </p:sp>
      <p:sp>
        <p:nvSpPr>
          <p:cNvPr id="5" name="Footer Placeholder 4">
            <a:extLst>
              <a:ext uri="{FF2B5EF4-FFF2-40B4-BE49-F238E27FC236}">
                <a16:creationId xmlns:a16="http://schemas.microsoft.com/office/drawing/2014/main" id="{04AE594A-52F5-D85E-343C-ADFEE3C72E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7D5C9C-B2E2-FC26-E459-9E880EF975BA}"/>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8277596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9D51F-B2D5-2804-4F7C-C99850FBD05B}"/>
              </a:ext>
            </a:extLst>
          </p:cNvPr>
          <p:cNvSpPr>
            <a:spLocks noGrp="1"/>
          </p:cNvSpPr>
          <p:nvPr>
            <p:ph type="title"/>
          </p:nvPr>
        </p:nvSpPr>
        <p:spPr>
          <a:xfrm>
            <a:off x="521208" y="978408"/>
            <a:ext cx="5020056" cy="4288536"/>
          </a:xfrm>
        </p:spPr>
        <p:txBody>
          <a:bodyPr anchor="t">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15FE5516-03B6-C488-EB4A-68AE681EDFB8}"/>
              </a:ext>
            </a:extLst>
          </p:cNvPr>
          <p:cNvSpPr>
            <a:spLocks noGrp="1"/>
          </p:cNvSpPr>
          <p:nvPr>
            <p:ph type="body" idx="1"/>
          </p:nvPr>
        </p:nvSpPr>
        <p:spPr>
          <a:xfrm>
            <a:off x="521208" y="5266944"/>
            <a:ext cx="5020056" cy="1088136"/>
          </a:xfrm>
        </p:spPr>
        <p:txBody>
          <a:bodyPr anchor="b">
            <a:normAutofit/>
          </a:bodyPr>
          <a:lstStyle>
            <a:lvl1pPr marL="0" indent="0">
              <a:buNone/>
              <a:defRPr sz="2200" i="1">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0ECB4D7-49A7-D050-70B9-11A1E2D445D8}"/>
              </a:ext>
            </a:extLst>
          </p:cNvPr>
          <p:cNvSpPr>
            <a:spLocks noGrp="1"/>
          </p:cNvSpPr>
          <p:nvPr>
            <p:ph type="dt" sz="half" idx="10"/>
          </p:nvPr>
        </p:nvSpPr>
        <p:spPr/>
        <p:txBody>
          <a:bodyPr/>
          <a:lstStyle/>
          <a:p>
            <a:fld id="{E80C50CD-E178-4744-9B35-B2F624D6C5E9}" type="datetimeFigureOut">
              <a:rPr lang="en-US" smtClean="0"/>
              <a:t>4/24/25</a:t>
            </a:fld>
            <a:endParaRPr lang="en-US"/>
          </a:p>
        </p:txBody>
      </p:sp>
      <p:sp>
        <p:nvSpPr>
          <p:cNvPr id="5" name="Footer Placeholder 4">
            <a:extLst>
              <a:ext uri="{FF2B5EF4-FFF2-40B4-BE49-F238E27FC236}">
                <a16:creationId xmlns:a16="http://schemas.microsoft.com/office/drawing/2014/main" id="{8A9A913F-AD00-C1EE-B01A-8590671C01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4FC386-B2AF-6FAD-D053-E22D48CD7285}"/>
              </a:ext>
            </a:extLst>
          </p:cNvPr>
          <p:cNvSpPr>
            <a:spLocks noGrp="1"/>
          </p:cNvSpPr>
          <p:nvPr>
            <p:ph type="sldNum" sz="quarter" idx="12"/>
          </p:nvPr>
        </p:nvSpPr>
        <p:spPr/>
        <p:txBody>
          <a:bodyPr/>
          <a:lstStyle/>
          <a:p>
            <a:fld id="{148CC95F-0247-41B6-91CF-DC97C76A7088}" type="slidenum">
              <a:rPr lang="en-US" smtClean="0"/>
              <a:t>‹#›</a:t>
            </a:fld>
            <a:endParaRPr lang="en-US"/>
          </a:p>
        </p:txBody>
      </p:sp>
      <p:sp>
        <p:nvSpPr>
          <p:cNvPr id="7" name="Rectangle 6">
            <a:extLst>
              <a:ext uri="{FF2B5EF4-FFF2-40B4-BE49-F238E27FC236}">
                <a16:creationId xmlns:a16="http://schemas.microsoft.com/office/drawing/2014/main" id="{4E1E1B67-3BFF-F04B-52F4-7E724FB3B24D}"/>
              </a:ext>
            </a:extLst>
          </p:cNvPr>
          <p:cNvSpPr/>
          <p:nvPr/>
        </p:nvSpPr>
        <p:spPr>
          <a:xfrm>
            <a:off x="517870" y="508090"/>
            <a:ext cx="5021183"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123380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CE3B21-CF4D-1B01-0F4E-D32C1B218B63}"/>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1FB39FF2-6858-B514-B695-58442557D0C1}"/>
              </a:ext>
            </a:extLst>
          </p:cNvPr>
          <p:cNvSpPr>
            <a:spLocks noGrp="1"/>
          </p:cNvSpPr>
          <p:nvPr>
            <p:ph sz="half" idx="1"/>
          </p:nvPr>
        </p:nvSpPr>
        <p:spPr>
          <a:xfrm>
            <a:off x="521208" y="2578608"/>
            <a:ext cx="5166360" cy="37673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FA30130-974D-B91D-5B93-EC52AABDB5B0}"/>
              </a:ext>
            </a:extLst>
          </p:cNvPr>
          <p:cNvSpPr>
            <a:spLocks noGrp="1"/>
          </p:cNvSpPr>
          <p:nvPr>
            <p:ph sz="half" idx="2"/>
          </p:nvPr>
        </p:nvSpPr>
        <p:spPr>
          <a:xfrm>
            <a:off x="6519672" y="2578608"/>
            <a:ext cx="5166360" cy="37673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15BED99-6FD7-9C6B-1152-A6E42715BB79}"/>
              </a:ext>
            </a:extLst>
          </p:cNvPr>
          <p:cNvSpPr>
            <a:spLocks noGrp="1"/>
          </p:cNvSpPr>
          <p:nvPr>
            <p:ph type="dt" sz="half" idx="10"/>
          </p:nvPr>
        </p:nvSpPr>
        <p:spPr/>
        <p:txBody>
          <a:bodyPr/>
          <a:lstStyle/>
          <a:p>
            <a:fld id="{E80C50CD-E178-4744-9B35-B2F624D6C5E9}" type="datetimeFigureOut">
              <a:rPr lang="en-US" smtClean="0"/>
              <a:t>4/24/25</a:t>
            </a:fld>
            <a:endParaRPr lang="en-US"/>
          </a:p>
        </p:txBody>
      </p:sp>
      <p:sp>
        <p:nvSpPr>
          <p:cNvPr id="6" name="Footer Placeholder 5">
            <a:extLst>
              <a:ext uri="{FF2B5EF4-FFF2-40B4-BE49-F238E27FC236}">
                <a16:creationId xmlns:a16="http://schemas.microsoft.com/office/drawing/2014/main" id="{BA253AAC-5967-2565-A715-82D3505ABF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B51313-69FB-E016-3CC1-62CA476ED214}"/>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139745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3DF9D-B849-CE37-97E4-AD37F880677F}"/>
              </a:ext>
            </a:extLst>
          </p:cNvPr>
          <p:cNvSpPr>
            <a:spLocks noGrp="1"/>
          </p:cNvSpPr>
          <p:nvPr>
            <p:ph type="title"/>
          </p:nvPr>
        </p:nvSpPr>
        <p:spPr>
          <a:xfrm>
            <a:off x="521208" y="978408"/>
            <a:ext cx="11164824" cy="1216152"/>
          </a:xfrm>
        </p:spPr>
        <p:txBody>
          <a:bodyPr/>
          <a:lstStyle/>
          <a:p>
            <a:r>
              <a:rPr lang="en-US"/>
              <a:t>Click to edit Master title style</a:t>
            </a:r>
          </a:p>
        </p:txBody>
      </p:sp>
      <p:sp>
        <p:nvSpPr>
          <p:cNvPr id="3" name="Text Placeholder 2">
            <a:extLst>
              <a:ext uri="{FF2B5EF4-FFF2-40B4-BE49-F238E27FC236}">
                <a16:creationId xmlns:a16="http://schemas.microsoft.com/office/drawing/2014/main" id="{79D4C626-4008-960A-E601-6AA9F4BB8D8B}"/>
              </a:ext>
            </a:extLst>
          </p:cNvPr>
          <p:cNvSpPr>
            <a:spLocks noGrp="1"/>
          </p:cNvSpPr>
          <p:nvPr>
            <p:ph type="body" idx="1"/>
          </p:nvPr>
        </p:nvSpPr>
        <p:spPr>
          <a:xfrm>
            <a:off x="521208" y="2340864"/>
            <a:ext cx="5166360" cy="65836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806E8D6C-AC07-ED6B-2EA8-9C40A5AEA748}"/>
              </a:ext>
            </a:extLst>
          </p:cNvPr>
          <p:cNvSpPr>
            <a:spLocks noGrp="1"/>
          </p:cNvSpPr>
          <p:nvPr>
            <p:ph sz="half" idx="2"/>
          </p:nvPr>
        </p:nvSpPr>
        <p:spPr>
          <a:xfrm>
            <a:off x="521208" y="3035808"/>
            <a:ext cx="5166360" cy="331012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3C52617E-C6D9-246B-E7B7-8159DF17C0A3}"/>
              </a:ext>
            </a:extLst>
          </p:cNvPr>
          <p:cNvSpPr>
            <a:spLocks noGrp="1"/>
          </p:cNvSpPr>
          <p:nvPr>
            <p:ph type="body" sz="quarter" idx="3"/>
          </p:nvPr>
        </p:nvSpPr>
        <p:spPr>
          <a:xfrm>
            <a:off x="6519672" y="2340864"/>
            <a:ext cx="5166360" cy="658368"/>
          </a:xfrm>
        </p:spPr>
        <p:txBody>
          <a:bodyPr anchor="b">
            <a:normAutofit/>
          </a:bodyPr>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3DBC2094-7EBC-02C5-5AB5-233E63080A9C}"/>
              </a:ext>
            </a:extLst>
          </p:cNvPr>
          <p:cNvSpPr>
            <a:spLocks noGrp="1"/>
          </p:cNvSpPr>
          <p:nvPr>
            <p:ph sz="quarter" idx="4"/>
          </p:nvPr>
        </p:nvSpPr>
        <p:spPr>
          <a:xfrm>
            <a:off x="6519672" y="3035808"/>
            <a:ext cx="5166360" cy="331012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23010BD2-59B4-FD2E-3C5E-C83AE6003985}"/>
              </a:ext>
            </a:extLst>
          </p:cNvPr>
          <p:cNvSpPr>
            <a:spLocks noGrp="1"/>
          </p:cNvSpPr>
          <p:nvPr>
            <p:ph type="dt" sz="half" idx="10"/>
          </p:nvPr>
        </p:nvSpPr>
        <p:spPr/>
        <p:txBody>
          <a:bodyPr/>
          <a:lstStyle/>
          <a:p>
            <a:fld id="{E80C50CD-E178-4744-9B35-B2F624D6C5E9}" type="datetimeFigureOut">
              <a:rPr lang="en-US" smtClean="0"/>
              <a:t>4/24/25</a:t>
            </a:fld>
            <a:endParaRPr lang="en-US"/>
          </a:p>
        </p:txBody>
      </p:sp>
      <p:sp>
        <p:nvSpPr>
          <p:cNvPr id="8" name="Footer Placeholder 7">
            <a:extLst>
              <a:ext uri="{FF2B5EF4-FFF2-40B4-BE49-F238E27FC236}">
                <a16:creationId xmlns:a16="http://schemas.microsoft.com/office/drawing/2014/main" id="{E72B35C4-A654-7759-BDA0-94D9D1A216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55F4347-2EC0-CA6E-2637-8048456D7ECB}"/>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4068804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34716D-52F2-C7FB-83B1-2DA1AD375EAE}"/>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6F4A371-AC27-6A28-32E6-74A28371BF55}"/>
              </a:ext>
            </a:extLst>
          </p:cNvPr>
          <p:cNvSpPr>
            <a:spLocks noGrp="1"/>
          </p:cNvSpPr>
          <p:nvPr>
            <p:ph type="dt" sz="half" idx="10"/>
          </p:nvPr>
        </p:nvSpPr>
        <p:spPr/>
        <p:txBody>
          <a:bodyPr/>
          <a:lstStyle/>
          <a:p>
            <a:fld id="{E80C50CD-E178-4744-9B35-B2F624D6C5E9}" type="datetimeFigureOut">
              <a:rPr lang="en-US" smtClean="0"/>
              <a:t>4/24/25</a:t>
            </a:fld>
            <a:endParaRPr lang="en-US"/>
          </a:p>
        </p:txBody>
      </p:sp>
      <p:sp>
        <p:nvSpPr>
          <p:cNvPr id="4" name="Footer Placeholder 3">
            <a:extLst>
              <a:ext uri="{FF2B5EF4-FFF2-40B4-BE49-F238E27FC236}">
                <a16:creationId xmlns:a16="http://schemas.microsoft.com/office/drawing/2014/main" id="{D155941A-A24E-885D-E894-0326F4C4004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9D5E5B4-971F-FF6A-1B07-A5C85370552D}"/>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33956746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99F431F-E6DC-4137-3092-A30A0A3628EC}"/>
              </a:ext>
            </a:extLst>
          </p:cNvPr>
          <p:cNvSpPr>
            <a:spLocks noGrp="1"/>
          </p:cNvSpPr>
          <p:nvPr>
            <p:ph type="dt" sz="half" idx="10"/>
          </p:nvPr>
        </p:nvSpPr>
        <p:spPr/>
        <p:txBody>
          <a:bodyPr/>
          <a:lstStyle/>
          <a:p>
            <a:fld id="{E80C50CD-E178-4744-9B35-B2F624D6C5E9}" type="datetimeFigureOut">
              <a:rPr lang="en-US" smtClean="0"/>
              <a:t>4/24/25</a:t>
            </a:fld>
            <a:endParaRPr lang="en-US"/>
          </a:p>
        </p:txBody>
      </p:sp>
      <p:sp>
        <p:nvSpPr>
          <p:cNvPr id="3" name="Footer Placeholder 2">
            <a:extLst>
              <a:ext uri="{FF2B5EF4-FFF2-40B4-BE49-F238E27FC236}">
                <a16:creationId xmlns:a16="http://schemas.microsoft.com/office/drawing/2014/main" id="{06AC814B-67B4-C70F-FA51-6205D5E2CB8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1EAA9C9-D895-DD20-1089-EA75EA428951}"/>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1966032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B50562-884C-9053-70C1-3B72A0B45EA6}"/>
              </a:ext>
            </a:extLst>
          </p:cNvPr>
          <p:cNvSpPr>
            <a:spLocks noGrp="1"/>
          </p:cNvSpPr>
          <p:nvPr>
            <p:ph type="title"/>
          </p:nvPr>
        </p:nvSpPr>
        <p:spPr>
          <a:xfrm>
            <a:off x="521208" y="978408"/>
            <a:ext cx="5020056" cy="2459736"/>
          </a:xfrm>
        </p:spPr>
        <p:txBody>
          <a:bodyPr anchor="t">
            <a:no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0318F509-68F0-39D5-1A8B-CE246715AE46}"/>
              </a:ext>
            </a:extLst>
          </p:cNvPr>
          <p:cNvSpPr>
            <a:spLocks noGrp="1"/>
          </p:cNvSpPr>
          <p:nvPr>
            <p:ph idx="1"/>
          </p:nvPr>
        </p:nvSpPr>
        <p:spPr>
          <a:xfrm>
            <a:off x="6519672" y="987424"/>
            <a:ext cx="5166360" cy="5358384"/>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F158E37C-27CE-3A84-FC74-BDCCD8A9A3EC}"/>
              </a:ext>
            </a:extLst>
          </p:cNvPr>
          <p:cNvSpPr>
            <a:spLocks noGrp="1"/>
          </p:cNvSpPr>
          <p:nvPr>
            <p:ph type="body" sz="half" idx="2"/>
          </p:nvPr>
        </p:nvSpPr>
        <p:spPr>
          <a:xfrm>
            <a:off x="521208" y="3575304"/>
            <a:ext cx="5020056" cy="2770632"/>
          </a:xfrm>
        </p:spPr>
        <p:txBody>
          <a:bodyPr>
            <a:normAutofit/>
          </a:bodyPr>
          <a:lstStyle>
            <a:lvl1pPr marL="0" indent="0">
              <a:buNone/>
              <a:defRPr sz="22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A95F79-E23E-11D2-40BF-66ED340195DB}"/>
              </a:ext>
            </a:extLst>
          </p:cNvPr>
          <p:cNvSpPr>
            <a:spLocks noGrp="1"/>
          </p:cNvSpPr>
          <p:nvPr>
            <p:ph type="dt" sz="half" idx="10"/>
          </p:nvPr>
        </p:nvSpPr>
        <p:spPr/>
        <p:txBody>
          <a:bodyPr/>
          <a:lstStyle/>
          <a:p>
            <a:fld id="{E80C50CD-E178-4744-9B35-B2F624D6C5E9}" type="datetimeFigureOut">
              <a:rPr lang="en-US" smtClean="0"/>
              <a:t>4/24/25</a:t>
            </a:fld>
            <a:endParaRPr lang="en-US"/>
          </a:p>
        </p:txBody>
      </p:sp>
      <p:sp>
        <p:nvSpPr>
          <p:cNvPr id="6" name="Footer Placeholder 5">
            <a:extLst>
              <a:ext uri="{FF2B5EF4-FFF2-40B4-BE49-F238E27FC236}">
                <a16:creationId xmlns:a16="http://schemas.microsoft.com/office/drawing/2014/main" id="{4457F7FC-06F3-3D89-5D1A-4EC4B1D735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54ACD5-6E0B-5713-DC9A-41E9D62AB12D}"/>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7305621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5B2D45-7CDB-D38C-2AAE-273F797674E1}"/>
              </a:ext>
            </a:extLst>
          </p:cNvPr>
          <p:cNvSpPr>
            <a:spLocks noGrp="1"/>
          </p:cNvSpPr>
          <p:nvPr>
            <p:ph type="title"/>
          </p:nvPr>
        </p:nvSpPr>
        <p:spPr>
          <a:xfrm>
            <a:off x="521208" y="978408"/>
            <a:ext cx="5020056" cy="2459736"/>
          </a:xfrm>
        </p:spPr>
        <p:txBody>
          <a:bodyPr anchor="t">
            <a:noAutofit/>
          </a:bodyPr>
          <a:lstStyle>
            <a:lvl1pPr>
              <a:defRPr sz="4400"/>
            </a:lvl1pPr>
          </a:lstStyle>
          <a:p>
            <a:r>
              <a:rPr lang="en-US" dirty="0"/>
              <a:t>Click to edit Master title style</a:t>
            </a:r>
          </a:p>
        </p:txBody>
      </p:sp>
      <p:sp>
        <p:nvSpPr>
          <p:cNvPr id="3" name="Picture Placeholder 2">
            <a:extLst>
              <a:ext uri="{FF2B5EF4-FFF2-40B4-BE49-F238E27FC236}">
                <a16:creationId xmlns:a16="http://schemas.microsoft.com/office/drawing/2014/main" id="{CCBF0855-1744-56E4-B115-3A3C5EA7834B}"/>
              </a:ext>
            </a:extLst>
          </p:cNvPr>
          <p:cNvSpPr>
            <a:spLocks noGrp="1"/>
          </p:cNvSpPr>
          <p:nvPr>
            <p:ph type="pic" idx="1"/>
          </p:nvPr>
        </p:nvSpPr>
        <p:spPr>
          <a:xfrm>
            <a:off x="6519672" y="987424"/>
            <a:ext cx="5166360" cy="535838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85E8A1D-28AE-4A19-BD96-401D4822A53D}"/>
              </a:ext>
            </a:extLst>
          </p:cNvPr>
          <p:cNvSpPr>
            <a:spLocks noGrp="1"/>
          </p:cNvSpPr>
          <p:nvPr>
            <p:ph type="body" sz="half" idx="2"/>
          </p:nvPr>
        </p:nvSpPr>
        <p:spPr>
          <a:xfrm>
            <a:off x="521208" y="3575304"/>
            <a:ext cx="5020056" cy="2770632"/>
          </a:xfrm>
        </p:spPr>
        <p:txBody>
          <a:bodyPr>
            <a:normAutofit/>
          </a:bodyPr>
          <a:lstStyle>
            <a:lvl1pPr marL="0" indent="0">
              <a:buNone/>
              <a:defRPr sz="2200" i="1"/>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327DDB-CE95-4C89-DFC5-7DDBFC24E89C}"/>
              </a:ext>
            </a:extLst>
          </p:cNvPr>
          <p:cNvSpPr>
            <a:spLocks noGrp="1"/>
          </p:cNvSpPr>
          <p:nvPr>
            <p:ph type="dt" sz="half" idx="10"/>
          </p:nvPr>
        </p:nvSpPr>
        <p:spPr/>
        <p:txBody>
          <a:bodyPr/>
          <a:lstStyle/>
          <a:p>
            <a:fld id="{E80C50CD-E178-4744-9B35-B2F624D6C5E9}" type="datetimeFigureOut">
              <a:rPr lang="en-US" smtClean="0"/>
              <a:t>4/24/25</a:t>
            </a:fld>
            <a:endParaRPr lang="en-US"/>
          </a:p>
        </p:txBody>
      </p:sp>
      <p:sp>
        <p:nvSpPr>
          <p:cNvPr id="6" name="Footer Placeholder 5">
            <a:extLst>
              <a:ext uri="{FF2B5EF4-FFF2-40B4-BE49-F238E27FC236}">
                <a16:creationId xmlns:a16="http://schemas.microsoft.com/office/drawing/2014/main" id="{0522C835-F3B5-943C-FFC4-D5BA9666AF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709891-6E3C-ADED-01DD-15FCED37AF4A}"/>
              </a:ext>
            </a:extLst>
          </p:cNvPr>
          <p:cNvSpPr>
            <a:spLocks noGrp="1"/>
          </p:cNvSpPr>
          <p:nvPr>
            <p:ph type="sldNum" sz="quarter" idx="12"/>
          </p:nvPr>
        </p:nvSpPr>
        <p:spPr/>
        <p:txBody>
          <a:bodyPr/>
          <a:lstStyle/>
          <a:p>
            <a:fld id="{148CC95F-0247-41B6-91CF-DC97C76A7088}" type="slidenum">
              <a:rPr lang="en-US" smtClean="0"/>
              <a:t>‹#›</a:t>
            </a:fld>
            <a:endParaRPr lang="en-US"/>
          </a:p>
        </p:txBody>
      </p:sp>
    </p:spTree>
    <p:extLst>
      <p:ext uri="{BB962C8B-B14F-4D97-AF65-F5344CB8AC3E}">
        <p14:creationId xmlns:p14="http://schemas.microsoft.com/office/powerpoint/2010/main" val="20403362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1A28D7-6581-4956-AAE3-9104804DF55B}"/>
              </a:ext>
            </a:extLst>
          </p:cNvPr>
          <p:cNvSpPr>
            <a:spLocks noGrp="1"/>
          </p:cNvSpPr>
          <p:nvPr>
            <p:ph type="title"/>
          </p:nvPr>
        </p:nvSpPr>
        <p:spPr>
          <a:xfrm>
            <a:off x="521208" y="978408"/>
            <a:ext cx="11155680" cy="1463040"/>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F3CFCCA4-57A4-08A1-FC45-D2BBA66FABFA}"/>
              </a:ext>
            </a:extLst>
          </p:cNvPr>
          <p:cNvSpPr>
            <a:spLocks noGrp="1"/>
          </p:cNvSpPr>
          <p:nvPr>
            <p:ph type="body" idx="1"/>
          </p:nvPr>
        </p:nvSpPr>
        <p:spPr>
          <a:xfrm>
            <a:off x="521208" y="2578608"/>
            <a:ext cx="11155680" cy="376732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0FAA0F4-2442-8D45-3C3D-1B8F55C8683A}"/>
              </a:ext>
            </a:extLst>
          </p:cNvPr>
          <p:cNvSpPr>
            <a:spLocks noGrp="1"/>
          </p:cNvSpPr>
          <p:nvPr>
            <p:ph type="dt" sz="half" idx="2"/>
          </p:nvPr>
        </p:nvSpPr>
        <p:spPr>
          <a:xfrm>
            <a:off x="521208" y="6419088"/>
            <a:ext cx="2743200" cy="365125"/>
          </a:xfrm>
          <a:prstGeom prst="rect">
            <a:avLst/>
          </a:prstGeom>
        </p:spPr>
        <p:txBody>
          <a:bodyPr vert="horz" lIns="91440" tIns="45720" rIns="91440" bIns="45720" rtlCol="0" anchor="ctr"/>
          <a:lstStyle>
            <a:lvl1pPr algn="l">
              <a:defRPr sz="900">
                <a:solidFill>
                  <a:schemeClr val="tx1"/>
                </a:solidFill>
              </a:defRPr>
            </a:lvl1pPr>
          </a:lstStyle>
          <a:p>
            <a:fld id="{E80C50CD-E178-4744-9B35-B2F624D6C5E9}" type="datetimeFigureOut">
              <a:rPr lang="en-US" smtClean="0"/>
              <a:pPr/>
              <a:t>4/24/25</a:t>
            </a:fld>
            <a:endParaRPr lang="en-US"/>
          </a:p>
        </p:txBody>
      </p:sp>
      <p:sp>
        <p:nvSpPr>
          <p:cNvPr id="5" name="Footer Placeholder 4">
            <a:extLst>
              <a:ext uri="{FF2B5EF4-FFF2-40B4-BE49-F238E27FC236}">
                <a16:creationId xmlns:a16="http://schemas.microsoft.com/office/drawing/2014/main" id="{9E03785E-FB42-1D54-92AC-D0A61A8FABD4}"/>
              </a:ext>
            </a:extLst>
          </p:cNvPr>
          <p:cNvSpPr>
            <a:spLocks noGrp="1"/>
          </p:cNvSpPr>
          <p:nvPr>
            <p:ph type="ftr" sz="quarter" idx="3"/>
          </p:nvPr>
        </p:nvSpPr>
        <p:spPr>
          <a:xfrm>
            <a:off x="521208" y="100584"/>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BCC9CF34-1274-DB45-4809-90E5D244A9AE}"/>
              </a:ext>
            </a:extLst>
          </p:cNvPr>
          <p:cNvSpPr>
            <a:spLocks noGrp="1"/>
          </p:cNvSpPr>
          <p:nvPr>
            <p:ph type="sldNum" sz="quarter" idx="4"/>
          </p:nvPr>
        </p:nvSpPr>
        <p:spPr>
          <a:xfrm>
            <a:off x="11457432" y="6419088"/>
            <a:ext cx="640080" cy="365125"/>
          </a:xfrm>
          <a:prstGeom prst="rect">
            <a:avLst/>
          </a:prstGeom>
        </p:spPr>
        <p:txBody>
          <a:bodyPr vert="horz" lIns="91440" tIns="45720" rIns="91440" bIns="45720" rtlCol="0" anchor="ctr"/>
          <a:lstStyle>
            <a:lvl1pPr algn="r">
              <a:defRPr sz="900">
                <a:solidFill>
                  <a:schemeClr val="tx1"/>
                </a:solidFill>
              </a:defRPr>
            </a:lvl1pPr>
          </a:lstStyle>
          <a:p>
            <a:fld id="{148CC95F-0247-41B6-91CF-DC97C76A7088}" type="slidenum">
              <a:rPr lang="en-US" smtClean="0"/>
              <a:pPr/>
              <a:t>‹#›</a:t>
            </a:fld>
            <a:endParaRPr lang="en-US"/>
          </a:p>
        </p:txBody>
      </p:sp>
      <p:sp>
        <p:nvSpPr>
          <p:cNvPr id="7" name="Freeform: Shape 6">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401939857"/>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txStyles>
    <p:titleStyle>
      <a:lvl1pPr algn="l" defTabSz="914400" rtl="0" eaLnBrk="1" latinLnBrk="0" hangingPunct="1">
        <a:lnSpc>
          <a:spcPct val="100000"/>
        </a:lnSpc>
        <a:spcBef>
          <a:spcPct val="0"/>
        </a:spcBef>
        <a:buNone/>
        <a:defRPr sz="4400" b="1"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1AA1DDE-33B9-48AE-FE41-5F04A56129B9}"/>
            </a:ext>
          </a:extLst>
        </p:cNvPr>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FAF3766F-DEF3-4802-BB0D-7A18EDD970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64FDB5F-A25F-D382-6AD8-B383FFF965C3}"/>
              </a:ext>
            </a:extLst>
          </p:cNvPr>
          <p:cNvSpPr>
            <a:spLocks noGrp="1"/>
          </p:cNvSpPr>
          <p:nvPr>
            <p:ph type="ctrTitle"/>
          </p:nvPr>
        </p:nvSpPr>
        <p:spPr>
          <a:xfrm>
            <a:off x="517869" y="1000768"/>
            <a:ext cx="3566452" cy="2985582"/>
          </a:xfrm>
        </p:spPr>
        <p:txBody>
          <a:bodyPr anchor="b">
            <a:normAutofit/>
          </a:bodyPr>
          <a:lstStyle/>
          <a:p>
            <a:r>
              <a:rPr lang="en-US" sz="4800"/>
              <a:t>CS489 Final Project</a:t>
            </a:r>
          </a:p>
        </p:txBody>
      </p:sp>
      <p:sp>
        <p:nvSpPr>
          <p:cNvPr id="3" name="Subtitle 2">
            <a:extLst>
              <a:ext uri="{FF2B5EF4-FFF2-40B4-BE49-F238E27FC236}">
                <a16:creationId xmlns:a16="http://schemas.microsoft.com/office/drawing/2014/main" id="{8709AACD-095B-ED8C-45E7-864BB81647A3}"/>
              </a:ext>
            </a:extLst>
          </p:cNvPr>
          <p:cNvSpPr>
            <a:spLocks noGrp="1"/>
          </p:cNvSpPr>
          <p:nvPr>
            <p:ph type="subTitle" idx="1"/>
          </p:nvPr>
        </p:nvSpPr>
        <p:spPr>
          <a:xfrm>
            <a:off x="517868" y="4214945"/>
            <a:ext cx="3566453" cy="1741871"/>
          </a:xfrm>
        </p:spPr>
        <p:txBody>
          <a:bodyPr anchor="t">
            <a:normAutofit/>
          </a:bodyPr>
          <a:lstStyle/>
          <a:p>
            <a:r>
              <a:rPr lang="en-US"/>
              <a:t>Md Mahbub Hossain</a:t>
            </a:r>
          </a:p>
          <a:p>
            <a:r>
              <a:rPr lang="en-US"/>
              <a:t>617576</a:t>
            </a:r>
            <a:endParaRPr lang="en-US" dirty="0"/>
          </a:p>
        </p:txBody>
      </p:sp>
      <p:sp>
        <p:nvSpPr>
          <p:cNvPr id="47" name="Freeform: Shape 46">
            <a:extLst>
              <a:ext uri="{FF2B5EF4-FFF2-40B4-BE49-F238E27FC236}">
                <a16:creationId xmlns:a16="http://schemas.microsoft.com/office/drawing/2014/main" id="{BD0C058D-27D4-3139-E199-E2C11099B6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Picture 6">
            <a:extLst>
              <a:ext uri="{FF2B5EF4-FFF2-40B4-BE49-F238E27FC236}">
                <a16:creationId xmlns:a16="http://schemas.microsoft.com/office/drawing/2014/main" id="{C627D983-4ECA-9812-1732-94BA2E762EC9}"/>
              </a:ext>
            </a:extLst>
          </p:cNvPr>
          <p:cNvPicPr>
            <a:picLocks noChangeAspect="1"/>
          </p:cNvPicPr>
          <p:nvPr/>
        </p:nvPicPr>
        <p:blipFill>
          <a:blip r:embed="rId2"/>
          <a:srcRect l="8350" t="11122" r="6109" b="11178"/>
          <a:stretch/>
        </p:blipFill>
        <p:spPr>
          <a:xfrm>
            <a:off x="4337595" y="1397144"/>
            <a:ext cx="7333488" cy="4163295"/>
          </a:xfrm>
          <a:prstGeom prst="rect">
            <a:avLst/>
          </a:prstGeom>
        </p:spPr>
      </p:pic>
      <p:sp>
        <p:nvSpPr>
          <p:cNvPr id="49" name="Freeform: Shape 48">
            <a:extLst>
              <a:ext uri="{FF2B5EF4-FFF2-40B4-BE49-F238E27FC236}">
                <a16:creationId xmlns:a16="http://schemas.microsoft.com/office/drawing/2014/main" id="{E94E0531-D614-3CB6-996E-FF0184A33A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8" y="6300216"/>
            <a:ext cx="11165482" cy="45719"/>
          </a:xfrm>
          <a:custGeom>
            <a:avLst/>
            <a:gdLst>
              <a:gd name="connsiteX0" fmla="*/ 0 w 11165482"/>
              <a:gd name="connsiteY0" fmla="*/ 0 h 45719"/>
              <a:gd name="connsiteX1" fmla="*/ 3694525 w 11165482"/>
              <a:gd name="connsiteY1" fmla="*/ 0 h 45719"/>
              <a:gd name="connsiteX2" fmla="*/ 5021183 w 11165482"/>
              <a:gd name="connsiteY2" fmla="*/ 0 h 45719"/>
              <a:gd name="connsiteX3" fmla="*/ 6144299 w 11165482"/>
              <a:gd name="connsiteY3" fmla="*/ 0 h 45719"/>
              <a:gd name="connsiteX4" fmla="*/ 8715708 w 11165482"/>
              <a:gd name="connsiteY4" fmla="*/ 0 h 45719"/>
              <a:gd name="connsiteX5" fmla="*/ 11165482 w 11165482"/>
              <a:gd name="connsiteY5" fmla="*/ 0 h 45719"/>
              <a:gd name="connsiteX6" fmla="*/ 11165482 w 11165482"/>
              <a:gd name="connsiteY6" fmla="*/ 45719 h 45719"/>
              <a:gd name="connsiteX7" fmla="*/ 8715708 w 11165482"/>
              <a:gd name="connsiteY7" fmla="*/ 45719 h 45719"/>
              <a:gd name="connsiteX8" fmla="*/ 6144299 w 11165482"/>
              <a:gd name="connsiteY8" fmla="*/ 45719 h 45719"/>
              <a:gd name="connsiteX9" fmla="*/ 5021183 w 11165482"/>
              <a:gd name="connsiteY9" fmla="*/ 45719 h 45719"/>
              <a:gd name="connsiteX10" fmla="*/ 3694525 w 11165482"/>
              <a:gd name="connsiteY10" fmla="*/ 45719 h 45719"/>
              <a:gd name="connsiteX11" fmla="*/ 0 w 11165482"/>
              <a:gd name="connsiteY11" fmla="*/ 45719 h 45719"/>
              <a:gd name="connsiteX0" fmla="*/ 0 w 11165482"/>
              <a:gd name="connsiteY0" fmla="*/ 0 h 45719"/>
              <a:gd name="connsiteX1" fmla="*/ 3694525 w 11165482"/>
              <a:gd name="connsiteY1" fmla="*/ 0 h 45719"/>
              <a:gd name="connsiteX2" fmla="*/ 6144299 w 11165482"/>
              <a:gd name="connsiteY2" fmla="*/ 0 h 45719"/>
              <a:gd name="connsiteX3" fmla="*/ 8715708 w 11165482"/>
              <a:gd name="connsiteY3" fmla="*/ 0 h 45719"/>
              <a:gd name="connsiteX4" fmla="*/ 11165482 w 11165482"/>
              <a:gd name="connsiteY4" fmla="*/ 0 h 45719"/>
              <a:gd name="connsiteX5" fmla="*/ 11165482 w 11165482"/>
              <a:gd name="connsiteY5" fmla="*/ 45719 h 45719"/>
              <a:gd name="connsiteX6" fmla="*/ 8715708 w 11165482"/>
              <a:gd name="connsiteY6" fmla="*/ 45719 h 45719"/>
              <a:gd name="connsiteX7" fmla="*/ 6144299 w 11165482"/>
              <a:gd name="connsiteY7" fmla="*/ 45719 h 45719"/>
              <a:gd name="connsiteX8" fmla="*/ 5021183 w 11165482"/>
              <a:gd name="connsiteY8" fmla="*/ 45719 h 45719"/>
              <a:gd name="connsiteX9" fmla="*/ 3694525 w 11165482"/>
              <a:gd name="connsiteY9" fmla="*/ 45719 h 45719"/>
              <a:gd name="connsiteX10" fmla="*/ 0 w 11165482"/>
              <a:gd name="connsiteY10" fmla="*/ 45719 h 45719"/>
              <a:gd name="connsiteX11" fmla="*/ 0 w 11165482"/>
              <a:gd name="connsiteY11" fmla="*/ 0 h 45719"/>
              <a:gd name="connsiteX0" fmla="*/ 0 w 11165482"/>
              <a:gd name="connsiteY0" fmla="*/ 0 h 45719"/>
              <a:gd name="connsiteX1" fmla="*/ 3694525 w 11165482"/>
              <a:gd name="connsiteY1" fmla="*/ 0 h 45719"/>
              <a:gd name="connsiteX2" fmla="*/ 6144299 w 11165482"/>
              <a:gd name="connsiteY2" fmla="*/ 0 h 45719"/>
              <a:gd name="connsiteX3" fmla="*/ 8715708 w 11165482"/>
              <a:gd name="connsiteY3" fmla="*/ 0 h 45719"/>
              <a:gd name="connsiteX4" fmla="*/ 11165482 w 11165482"/>
              <a:gd name="connsiteY4" fmla="*/ 0 h 45719"/>
              <a:gd name="connsiteX5" fmla="*/ 11165482 w 11165482"/>
              <a:gd name="connsiteY5" fmla="*/ 45719 h 45719"/>
              <a:gd name="connsiteX6" fmla="*/ 8715708 w 11165482"/>
              <a:gd name="connsiteY6" fmla="*/ 45719 h 45719"/>
              <a:gd name="connsiteX7" fmla="*/ 6144299 w 11165482"/>
              <a:gd name="connsiteY7" fmla="*/ 45719 h 45719"/>
              <a:gd name="connsiteX8" fmla="*/ 5021183 w 11165482"/>
              <a:gd name="connsiteY8" fmla="*/ 45719 h 45719"/>
              <a:gd name="connsiteX9" fmla="*/ 0 w 11165482"/>
              <a:gd name="connsiteY9" fmla="*/ 45719 h 45719"/>
              <a:gd name="connsiteX10" fmla="*/ 0 w 11165482"/>
              <a:gd name="connsiteY10" fmla="*/ 0 h 45719"/>
              <a:gd name="connsiteX0" fmla="*/ 0 w 11165482"/>
              <a:gd name="connsiteY0" fmla="*/ 0 h 45719"/>
              <a:gd name="connsiteX1" fmla="*/ 6144299 w 11165482"/>
              <a:gd name="connsiteY1" fmla="*/ 0 h 45719"/>
              <a:gd name="connsiteX2" fmla="*/ 8715708 w 11165482"/>
              <a:gd name="connsiteY2" fmla="*/ 0 h 45719"/>
              <a:gd name="connsiteX3" fmla="*/ 11165482 w 11165482"/>
              <a:gd name="connsiteY3" fmla="*/ 0 h 45719"/>
              <a:gd name="connsiteX4" fmla="*/ 11165482 w 11165482"/>
              <a:gd name="connsiteY4" fmla="*/ 45719 h 45719"/>
              <a:gd name="connsiteX5" fmla="*/ 8715708 w 11165482"/>
              <a:gd name="connsiteY5" fmla="*/ 45719 h 45719"/>
              <a:gd name="connsiteX6" fmla="*/ 6144299 w 11165482"/>
              <a:gd name="connsiteY6" fmla="*/ 45719 h 45719"/>
              <a:gd name="connsiteX7" fmla="*/ 5021183 w 11165482"/>
              <a:gd name="connsiteY7" fmla="*/ 45719 h 45719"/>
              <a:gd name="connsiteX8" fmla="*/ 0 w 11165482"/>
              <a:gd name="connsiteY8" fmla="*/ 45719 h 45719"/>
              <a:gd name="connsiteX9" fmla="*/ 0 w 11165482"/>
              <a:gd name="connsiteY9" fmla="*/ 0 h 45719"/>
              <a:gd name="connsiteX0" fmla="*/ 0 w 11165482"/>
              <a:gd name="connsiteY0" fmla="*/ 0 h 45719"/>
              <a:gd name="connsiteX1" fmla="*/ 6144299 w 11165482"/>
              <a:gd name="connsiteY1" fmla="*/ 0 h 45719"/>
              <a:gd name="connsiteX2" fmla="*/ 8715708 w 11165482"/>
              <a:gd name="connsiteY2" fmla="*/ 0 h 45719"/>
              <a:gd name="connsiteX3" fmla="*/ 11165482 w 11165482"/>
              <a:gd name="connsiteY3" fmla="*/ 0 h 45719"/>
              <a:gd name="connsiteX4" fmla="*/ 11165482 w 11165482"/>
              <a:gd name="connsiteY4" fmla="*/ 45719 h 45719"/>
              <a:gd name="connsiteX5" fmla="*/ 8715708 w 11165482"/>
              <a:gd name="connsiteY5" fmla="*/ 45719 h 45719"/>
              <a:gd name="connsiteX6" fmla="*/ 5021183 w 11165482"/>
              <a:gd name="connsiteY6" fmla="*/ 45719 h 45719"/>
              <a:gd name="connsiteX7" fmla="*/ 0 w 11165482"/>
              <a:gd name="connsiteY7" fmla="*/ 45719 h 45719"/>
              <a:gd name="connsiteX8" fmla="*/ 0 w 11165482"/>
              <a:gd name="connsiteY8" fmla="*/ 0 h 45719"/>
              <a:gd name="connsiteX0" fmla="*/ 0 w 11165482"/>
              <a:gd name="connsiteY0" fmla="*/ 0 h 45719"/>
              <a:gd name="connsiteX1" fmla="*/ 8715708 w 11165482"/>
              <a:gd name="connsiteY1" fmla="*/ 0 h 45719"/>
              <a:gd name="connsiteX2" fmla="*/ 11165482 w 11165482"/>
              <a:gd name="connsiteY2" fmla="*/ 0 h 45719"/>
              <a:gd name="connsiteX3" fmla="*/ 11165482 w 11165482"/>
              <a:gd name="connsiteY3" fmla="*/ 45719 h 45719"/>
              <a:gd name="connsiteX4" fmla="*/ 8715708 w 11165482"/>
              <a:gd name="connsiteY4" fmla="*/ 45719 h 45719"/>
              <a:gd name="connsiteX5" fmla="*/ 5021183 w 11165482"/>
              <a:gd name="connsiteY5" fmla="*/ 45719 h 45719"/>
              <a:gd name="connsiteX6" fmla="*/ 0 w 11165482"/>
              <a:gd name="connsiteY6" fmla="*/ 45719 h 45719"/>
              <a:gd name="connsiteX7" fmla="*/ 0 w 11165482"/>
              <a:gd name="connsiteY7" fmla="*/ 0 h 45719"/>
              <a:gd name="connsiteX0" fmla="*/ 0 w 11165482"/>
              <a:gd name="connsiteY0" fmla="*/ 0 h 45719"/>
              <a:gd name="connsiteX1" fmla="*/ 8715708 w 11165482"/>
              <a:gd name="connsiteY1" fmla="*/ 0 h 45719"/>
              <a:gd name="connsiteX2" fmla="*/ 11165482 w 11165482"/>
              <a:gd name="connsiteY2" fmla="*/ 0 h 45719"/>
              <a:gd name="connsiteX3" fmla="*/ 11165482 w 11165482"/>
              <a:gd name="connsiteY3" fmla="*/ 45719 h 45719"/>
              <a:gd name="connsiteX4" fmla="*/ 8715708 w 11165482"/>
              <a:gd name="connsiteY4" fmla="*/ 45719 h 45719"/>
              <a:gd name="connsiteX5" fmla="*/ 0 w 11165482"/>
              <a:gd name="connsiteY5" fmla="*/ 45719 h 45719"/>
              <a:gd name="connsiteX6" fmla="*/ 0 w 11165482"/>
              <a:gd name="connsiteY6" fmla="*/ 0 h 45719"/>
              <a:gd name="connsiteX0" fmla="*/ 0 w 11165482"/>
              <a:gd name="connsiteY0" fmla="*/ 0 h 45719"/>
              <a:gd name="connsiteX1" fmla="*/ 8715708 w 11165482"/>
              <a:gd name="connsiteY1" fmla="*/ 0 h 45719"/>
              <a:gd name="connsiteX2" fmla="*/ 11165482 w 11165482"/>
              <a:gd name="connsiteY2" fmla="*/ 0 h 45719"/>
              <a:gd name="connsiteX3" fmla="*/ 11165482 w 11165482"/>
              <a:gd name="connsiteY3" fmla="*/ 45719 h 45719"/>
              <a:gd name="connsiteX4" fmla="*/ 0 w 11165482"/>
              <a:gd name="connsiteY4" fmla="*/ 45719 h 45719"/>
              <a:gd name="connsiteX5" fmla="*/ 0 w 11165482"/>
              <a:gd name="connsiteY5" fmla="*/ 0 h 45719"/>
              <a:gd name="connsiteX0" fmla="*/ 0 w 11165482"/>
              <a:gd name="connsiteY0" fmla="*/ 0 h 45719"/>
              <a:gd name="connsiteX1" fmla="*/ 11165482 w 11165482"/>
              <a:gd name="connsiteY1" fmla="*/ 0 h 45719"/>
              <a:gd name="connsiteX2" fmla="*/ 11165482 w 11165482"/>
              <a:gd name="connsiteY2" fmla="*/ 45719 h 45719"/>
              <a:gd name="connsiteX3" fmla="*/ 0 w 11165482"/>
              <a:gd name="connsiteY3" fmla="*/ 45719 h 45719"/>
              <a:gd name="connsiteX4" fmla="*/ 0 w 11165482"/>
              <a:gd name="connsiteY4" fmla="*/ 0 h 45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65482" h="45719">
                <a:moveTo>
                  <a:pt x="0" y="0"/>
                </a:moveTo>
                <a:lnTo>
                  <a:pt x="11165482" y="0"/>
                </a:lnTo>
                <a:lnTo>
                  <a:pt x="11165482" y="45719"/>
                </a:lnTo>
                <a:lnTo>
                  <a:pt x="0" y="45719"/>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15933255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67A0CA-78EE-0923-5A7A-6E9A198F57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00B61AA-6919-4B3C-5088-3115362A16A5}"/>
              </a:ext>
            </a:extLst>
          </p:cNvPr>
          <p:cNvSpPr>
            <a:spLocks noGrp="1"/>
          </p:cNvSpPr>
          <p:nvPr>
            <p:ph type="title"/>
          </p:nvPr>
        </p:nvSpPr>
        <p:spPr>
          <a:xfrm>
            <a:off x="521208" y="888256"/>
            <a:ext cx="11155680" cy="476906"/>
          </a:xfrm>
        </p:spPr>
        <p:txBody>
          <a:bodyPr>
            <a:noAutofit/>
          </a:bodyPr>
          <a:lstStyle/>
          <a:p>
            <a:r>
              <a:rPr lang="en-US" sz="2000" b="1" dirty="0"/>
              <a:t>Scope Definition: Why User Management?</a:t>
            </a:r>
            <a:endParaRPr lang="en-US" sz="2000" dirty="0"/>
          </a:p>
        </p:txBody>
      </p:sp>
      <p:sp>
        <p:nvSpPr>
          <p:cNvPr id="8" name="TextBox 7">
            <a:extLst>
              <a:ext uri="{FF2B5EF4-FFF2-40B4-BE49-F238E27FC236}">
                <a16:creationId xmlns:a16="http://schemas.microsoft.com/office/drawing/2014/main" id="{93129D22-C6CD-870F-97D9-C66E3560A1EB}"/>
              </a:ext>
            </a:extLst>
          </p:cNvPr>
          <p:cNvSpPr txBox="1"/>
          <p:nvPr/>
        </p:nvSpPr>
        <p:spPr>
          <a:xfrm>
            <a:off x="521207" y="1590738"/>
            <a:ext cx="8240656" cy="4524315"/>
          </a:xfrm>
          <a:prstGeom prst="rect">
            <a:avLst/>
          </a:prstGeom>
          <a:noFill/>
        </p:spPr>
        <p:txBody>
          <a:bodyPr wrap="square">
            <a:spAutoFit/>
          </a:bodyPr>
          <a:lstStyle/>
          <a:p>
            <a:pPr marL="285750" indent="-285750" algn="just">
              <a:buFont typeface="Wingdings" pitchFamily="2" charset="2"/>
              <a:buChar char="Ø"/>
            </a:pPr>
            <a:r>
              <a:rPr lang="en-US" b="1" dirty="0"/>
              <a:t>Foundational Entry Point</a:t>
            </a:r>
            <a:r>
              <a:rPr lang="en-US" dirty="0"/>
              <a:t>: </a:t>
            </a:r>
          </a:p>
          <a:p>
            <a:pPr marL="296863" algn="just"/>
            <a:r>
              <a:rPr lang="en-US" dirty="0"/>
              <a:t>User Management serves as the entry point to the entire e-commerce workflow, initiating the customer journey from registration to order placement.</a:t>
            </a:r>
          </a:p>
          <a:p>
            <a:pPr algn="just"/>
            <a:endParaRPr lang="en-US" b="1" dirty="0"/>
          </a:p>
          <a:p>
            <a:pPr marL="285750" indent="-285750" algn="just">
              <a:buFont typeface="Wingdings" pitchFamily="2" charset="2"/>
              <a:buChar char="Ø"/>
            </a:pPr>
            <a:r>
              <a:rPr lang="en-US" b="1" dirty="0"/>
              <a:t>Security-Critical Functionality</a:t>
            </a:r>
            <a:r>
              <a:rPr lang="en-US" dirty="0"/>
              <a:t>: </a:t>
            </a:r>
          </a:p>
          <a:p>
            <a:pPr marL="296863" algn="just"/>
            <a:r>
              <a:rPr lang="en-US" dirty="0"/>
              <a:t>This module encompasses core security features such as authentication and authorization. It provides an ideal opportunity to apply the security concepts learned in the course, including implementing JWT-based authentication to prevent unauthorized access and fraud.</a:t>
            </a:r>
          </a:p>
          <a:p>
            <a:pPr algn="just"/>
            <a:endParaRPr lang="en-US" b="1" dirty="0"/>
          </a:p>
          <a:p>
            <a:pPr marL="285750" indent="-285750" algn="just">
              <a:buFont typeface="Wingdings" pitchFamily="2" charset="2"/>
              <a:buChar char="Ø"/>
            </a:pPr>
            <a:r>
              <a:rPr lang="en-US" b="1" dirty="0"/>
              <a:t>Microservices-Oriented Design</a:t>
            </a:r>
            <a:r>
              <a:rPr lang="en-US" dirty="0"/>
              <a:t>: </a:t>
            </a:r>
          </a:p>
          <a:p>
            <a:pPr marL="296863" algn="just"/>
            <a:r>
              <a:rPr lang="en-US" dirty="0"/>
              <a:t>In a modern e-commerce system, User Management is often developed as an independent microservice. Its modular nature makes it a self-contained and realistic choice for final project development, reflecting how such systems are built in industry.</a:t>
            </a:r>
          </a:p>
          <a:p>
            <a:pPr marL="285750" indent="-285750" algn="just">
              <a:buFont typeface="Arial" panose="020B0604020202020204" pitchFamily="34" charset="0"/>
              <a:buChar char="•"/>
            </a:pPr>
            <a:endParaRPr lang="en-US" dirty="0"/>
          </a:p>
        </p:txBody>
      </p:sp>
      <p:pic>
        <p:nvPicPr>
          <p:cNvPr id="10" name="Picture 9">
            <a:extLst>
              <a:ext uri="{FF2B5EF4-FFF2-40B4-BE49-F238E27FC236}">
                <a16:creationId xmlns:a16="http://schemas.microsoft.com/office/drawing/2014/main" id="{B2FB43A5-75D1-5F74-54D6-F3A8A297A198}"/>
              </a:ext>
            </a:extLst>
          </p:cNvPr>
          <p:cNvPicPr>
            <a:picLocks noChangeAspect="1"/>
          </p:cNvPicPr>
          <p:nvPr/>
        </p:nvPicPr>
        <p:blipFill>
          <a:blip r:embed="rId2"/>
          <a:srcRect l="18515" t="13202" r="17951" b="12207"/>
          <a:stretch/>
        </p:blipFill>
        <p:spPr>
          <a:xfrm>
            <a:off x="9007522" y="2129050"/>
            <a:ext cx="2995569" cy="2019870"/>
          </a:xfrm>
          <a:prstGeom prst="rect">
            <a:avLst/>
          </a:prstGeom>
        </p:spPr>
      </p:pic>
    </p:spTree>
    <p:extLst>
      <p:ext uri="{BB962C8B-B14F-4D97-AF65-F5344CB8AC3E}">
        <p14:creationId xmlns:p14="http://schemas.microsoft.com/office/powerpoint/2010/main" val="15476008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391C96-631D-E2F8-A8B0-99222446098A}"/>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A2EE301-EE94-00E3-AD8F-C4FE4421AC01}"/>
              </a:ext>
            </a:extLst>
          </p:cNvPr>
          <p:cNvSpPr>
            <a:spLocks noGrp="1"/>
          </p:cNvSpPr>
          <p:nvPr>
            <p:ph idx="1"/>
          </p:nvPr>
        </p:nvSpPr>
        <p:spPr>
          <a:xfrm>
            <a:off x="488066" y="1264052"/>
            <a:ext cx="11215867" cy="4658804"/>
          </a:xfrm>
        </p:spPr>
        <p:txBody>
          <a:bodyPr anchor="ctr">
            <a:normAutofit/>
          </a:bodyPr>
          <a:lstStyle/>
          <a:p>
            <a:pPr marL="0" indent="0" algn="ctr">
              <a:lnSpc>
                <a:spcPct val="150000"/>
              </a:lnSpc>
              <a:buNone/>
            </a:pPr>
            <a:r>
              <a:rPr lang="en-US" sz="4000" b="1" dirty="0"/>
              <a:t>Problem Statement</a:t>
            </a:r>
          </a:p>
          <a:p>
            <a:pPr marL="0" indent="0" algn="ctr">
              <a:lnSpc>
                <a:spcPct val="150000"/>
              </a:lnSpc>
              <a:buNone/>
            </a:pPr>
            <a:r>
              <a:rPr lang="en-US" sz="4000" b="1" dirty="0"/>
              <a:t>Requirement Analysis </a:t>
            </a:r>
          </a:p>
          <a:p>
            <a:pPr marL="0" indent="0" algn="ctr">
              <a:lnSpc>
                <a:spcPct val="150000"/>
              </a:lnSpc>
              <a:buNone/>
            </a:pPr>
            <a:r>
              <a:rPr lang="en-US" sz="4000" b="1" dirty="0"/>
              <a:t>&amp;</a:t>
            </a:r>
          </a:p>
          <a:p>
            <a:pPr marL="0" indent="0" algn="ctr">
              <a:lnSpc>
                <a:spcPct val="150000"/>
              </a:lnSpc>
              <a:buNone/>
            </a:pPr>
            <a:r>
              <a:rPr lang="en-US" sz="4000" b="1" dirty="0"/>
              <a:t>Requirements Elicitation </a:t>
            </a:r>
          </a:p>
        </p:txBody>
      </p:sp>
    </p:spTree>
    <p:extLst>
      <p:ext uri="{BB962C8B-B14F-4D97-AF65-F5344CB8AC3E}">
        <p14:creationId xmlns:p14="http://schemas.microsoft.com/office/powerpoint/2010/main" val="9786994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EB9F7A-3711-53CB-35A0-CF7A9899AFB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A5AC0B-0D23-FFB6-BC45-09CD3CA08C81}"/>
              </a:ext>
            </a:extLst>
          </p:cNvPr>
          <p:cNvSpPr>
            <a:spLocks noGrp="1"/>
          </p:cNvSpPr>
          <p:nvPr>
            <p:ph type="title"/>
          </p:nvPr>
        </p:nvSpPr>
        <p:spPr>
          <a:xfrm>
            <a:off x="521208" y="888256"/>
            <a:ext cx="11155680" cy="476906"/>
          </a:xfrm>
        </p:spPr>
        <p:txBody>
          <a:bodyPr>
            <a:noAutofit/>
          </a:bodyPr>
          <a:lstStyle/>
          <a:p>
            <a:r>
              <a:rPr lang="en-US" sz="2000" dirty="0"/>
              <a:t>Problem Statement</a:t>
            </a:r>
          </a:p>
        </p:txBody>
      </p:sp>
      <p:sp>
        <p:nvSpPr>
          <p:cNvPr id="4" name="TextBox 3">
            <a:extLst>
              <a:ext uri="{FF2B5EF4-FFF2-40B4-BE49-F238E27FC236}">
                <a16:creationId xmlns:a16="http://schemas.microsoft.com/office/drawing/2014/main" id="{02C98B95-D47D-F291-FD68-F4BA65BBA263}"/>
              </a:ext>
            </a:extLst>
          </p:cNvPr>
          <p:cNvSpPr txBox="1"/>
          <p:nvPr/>
        </p:nvSpPr>
        <p:spPr>
          <a:xfrm>
            <a:off x="515111" y="1365162"/>
            <a:ext cx="11155679" cy="5355312"/>
          </a:xfrm>
          <a:prstGeom prst="rect">
            <a:avLst/>
          </a:prstGeom>
          <a:noFill/>
        </p:spPr>
        <p:txBody>
          <a:bodyPr wrap="square">
            <a:spAutoFit/>
          </a:bodyPr>
          <a:lstStyle/>
          <a:p>
            <a:pPr algn="just"/>
            <a:r>
              <a:rPr lang="en-US" dirty="0"/>
              <a:t>In modern e-commerce systems, seamless and secure user interaction is foundational to business success. However, many platforms face challenges in managing user identities, securing access, and providing personalized experiences without compromising security or scalability.</a:t>
            </a:r>
          </a:p>
          <a:p>
            <a:pPr algn="just"/>
            <a:endParaRPr lang="en-US" dirty="0"/>
          </a:p>
          <a:p>
            <a:pPr>
              <a:buNone/>
            </a:pPr>
            <a:r>
              <a:rPr lang="en-US" dirty="0"/>
              <a:t>The absence of a robust User Management module leads to:</a:t>
            </a:r>
          </a:p>
          <a:p>
            <a:pPr>
              <a:buFont typeface="Arial" panose="020B0604020202020204" pitchFamily="34" charset="0"/>
              <a:buChar char="•"/>
            </a:pPr>
            <a:r>
              <a:rPr lang="en-US" dirty="0"/>
              <a:t> Fragmented authentication processes</a:t>
            </a:r>
          </a:p>
          <a:p>
            <a:pPr>
              <a:buFont typeface="Arial" panose="020B0604020202020204" pitchFamily="34" charset="0"/>
              <a:buChar char="•"/>
            </a:pPr>
            <a:r>
              <a:rPr lang="en-US" dirty="0"/>
              <a:t> Poor user experience due to inconsistent access control</a:t>
            </a:r>
          </a:p>
          <a:p>
            <a:pPr>
              <a:buFont typeface="Arial" panose="020B0604020202020204" pitchFamily="34" charset="0"/>
              <a:buChar char="•"/>
            </a:pPr>
            <a:r>
              <a:rPr lang="en-US" dirty="0"/>
              <a:t> Increased vulnerability to unauthorized access and fraudulent activity</a:t>
            </a:r>
          </a:p>
          <a:p>
            <a:pPr>
              <a:buFont typeface="Arial" panose="020B0604020202020204" pitchFamily="34" charset="0"/>
              <a:buChar char="•"/>
            </a:pPr>
            <a:r>
              <a:rPr lang="en-US" dirty="0"/>
              <a:t> Difficulties in managing user roles and permissions across services</a:t>
            </a:r>
          </a:p>
          <a:p>
            <a:pPr algn="just"/>
            <a:endParaRPr lang="en-US" dirty="0"/>
          </a:p>
          <a:p>
            <a:pPr>
              <a:buNone/>
            </a:pPr>
            <a:r>
              <a:rPr lang="en-US" dirty="0"/>
              <a:t>To address these issues, there is a need for a centralized, secure, and scalable User Management solution that can:</a:t>
            </a:r>
          </a:p>
          <a:p>
            <a:pPr>
              <a:buFont typeface="Arial" panose="020B0604020202020204" pitchFamily="34" charset="0"/>
              <a:buChar char="•"/>
            </a:pPr>
            <a:r>
              <a:rPr lang="en-US" dirty="0"/>
              <a:t> Handle user registration, login, profile updates, and password recovery</a:t>
            </a:r>
          </a:p>
          <a:p>
            <a:pPr>
              <a:buFont typeface="Arial" panose="020B0604020202020204" pitchFamily="34" charset="0"/>
              <a:buChar char="•"/>
            </a:pPr>
            <a:r>
              <a:rPr lang="en-US" dirty="0"/>
              <a:t> Ensure secure access through industry-standard authentication mechanisms such as JWT</a:t>
            </a:r>
          </a:p>
          <a:p>
            <a:pPr>
              <a:buFont typeface="Arial" panose="020B0604020202020204" pitchFamily="34" charset="0"/>
              <a:buChar char="•"/>
            </a:pPr>
            <a:r>
              <a:rPr lang="en-US" dirty="0"/>
              <a:t> Manage user roles and permissions to support role-based access control (RBAC)</a:t>
            </a:r>
          </a:p>
          <a:p>
            <a:pPr>
              <a:buFont typeface="Arial" panose="020B0604020202020204" pitchFamily="34" charset="0"/>
              <a:buChar char="•"/>
            </a:pPr>
            <a:r>
              <a:rPr lang="en-US" dirty="0"/>
              <a:t> Integrate seamlessly with other microservices in a distributed architecture</a:t>
            </a:r>
            <a:br>
              <a:rPr lang="en-US" dirty="0"/>
            </a:br>
            <a:endParaRPr lang="en-US" dirty="0"/>
          </a:p>
          <a:p>
            <a:r>
              <a:rPr lang="en-US" dirty="0"/>
              <a:t>This module will serve as a critical foundation for user identity and access control in the broader e-commerce application.</a:t>
            </a:r>
          </a:p>
        </p:txBody>
      </p:sp>
    </p:spTree>
    <p:extLst>
      <p:ext uri="{BB962C8B-B14F-4D97-AF65-F5344CB8AC3E}">
        <p14:creationId xmlns:p14="http://schemas.microsoft.com/office/powerpoint/2010/main" val="32600921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13C264-B6B6-CEC2-2007-E2AB70A22E6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6276497-136F-A6AD-5F92-106E68119D61}"/>
              </a:ext>
            </a:extLst>
          </p:cNvPr>
          <p:cNvSpPr>
            <a:spLocks noGrp="1"/>
          </p:cNvSpPr>
          <p:nvPr>
            <p:ph type="title"/>
          </p:nvPr>
        </p:nvSpPr>
        <p:spPr>
          <a:xfrm>
            <a:off x="521208" y="888256"/>
            <a:ext cx="11155680" cy="476906"/>
          </a:xfrm>
        </p:spPr>
        <p:txBody>
          <a:bodyPr>
            <a:noAutofit/>
          </a:bodyPr>
          <a:lstStyle/>
          <a:p>
            <a:r>
              <a:rPr lang="en-US" sz="2000" dirty="0"/>
              <a:t>Use Cases</a:t>
            </a:r>
          </a:p>
        </p:txBody>
      </p:sp>
      <p:sp>
        <p:nvSpPr>
          <p:cNvPr id="7" name="TextBox 6">
            <a:extLst>
              <a:ext uri="{FF2B5EF4-FFF2-40B4-BE49-F238E27FC236}">
                <a16:creationId xmlns:a16="http://schemas.microsoft.com/office/drawing/2014/main" id="{7D43463D-4369-B777-656A-0631E57D5C13}"/>
              </a:ext>
            </a:extLst>
          </p:cNvPr>
          <p:cNvSpPr txBox="1"/>
          <p:nvPr/>
        </p:nvSpPr>
        <p:spPr>
          <a:xfrm>
            <a:off x="521208" y="1484659"/>
            <a:ext cx="9291532" cy="3797193"/>
          </a:xfrm>
          <a:prstGeom prst="rect">
            <a:avLst/>
          </a:prstGeom>
          <a:noFill/>
        </p:spPr>
        <p:txBody>
          <a:bodyPr wrap="square">
            <a:spAutoFit/>
          </a:bodyPr>
          <a:lstStyle/>
          <a:p>
            <a:pPr>
              <a:lnSpc>
                <a:spcPct val="150000"/>
              </a:lnSpc>
            </a:pPr>
            <a:r>
              <a:rPr lang="en-US" b="1" dirty="0"/>
              <a:t>Major Use Cases for User Management</a:t>
            </a:r>
          </a:p>
          <a:p>
            <a:pPr marL="342900" indent="-342900">
              <a:lnSpc>
                <a:spcPct val="150000"/>
              </a:lnSpc>
              <a:buFont typeface="+mj-lt"/>
              <a:buAutoNum type="arabicPeriod"/>
            </a:pPr>
            <a:r>
              <a:rPr lang="en-US" dirty="0"/>
              <a:t>Register Account</a:t>
            </a:r>
          </a:p>
          <a:p>
            <a:pPr marL="342900" indent="-342900">
              <a:lnSpc>
                <a:spcPct val="150000"/>
              </a:lnSpc>
              <a:buFont typeface="+mj-lt"/>
              <a:buAutoNum type="arabicPeriod"/>
            </a:pPr>
            <a:r>
              <a:rPr lang="en-US" dirty="0"/>
              <a:t>Login</a:t>
            </a:r>
          </a:p>
          <a:p>
            <a:pPr marL="342900" indent="-342900">
              <a:lnSpc>
                <a:spcPct val="150000"/>
              </a:lnSpc>
              <a:buFont typeface="+mj-lt"/>
              <a:buAutoNum type="arabicPeriod"/>
            </a:pPr>
            <a:r>
              <a:rPr lang="en-US" dirty="0"/>
              <a:t>Update Profile</a:t>
            </a:r>
          </a:p>
          <a:p>
            <a:pPr marL="342900" indent="-342900">
              <a:lnSpc>
                <a:spcPct val="150000"/>
              </a:lnSpc>
              <a:buFont typeface="+mj-lt"/>
              <a:buAutoNum type="arabicPeriod"/>
            </a:pPr>
            <a:r>
              <a:rPr lang="en-US" dirty="0"/>
              <a:t>Reset Password</a:t>
            </a:r>
          </a:p>
          <a:p>
            <a:pPr marL="342900" indent="-342900">
              <a:lnSpc>
                <a:spcPct val="150000"/>
              </a:lnSpc>
              <a:buFont typeface="+mj-lt"/>
              <a:buAutoNum type="arabicPeriod"/>
            </a:pPr>
            <a:r>
              <a:rPr lang="en-US" dirty="0"/>
              <a:t>Assign Roles (Admin only)</a:t>
            </a:r>
          </a:p>
          <a:p>
            <a:pPr marL="342900" indent="-342900">
              <a:lnSpc>
                <a:spcPct val="150000"/>
              </a:lnSpc>
              <a:buFont typeface="+mj-lt"/>
              <a:buAutoNum type="arabicPeriod"/>
            </a:pPr>
            <a:r>
              <a:rPr lang="en-US" dirty="0"/>
              <a:t>Authenticate User (System)</a:t>
            </a:r>
          </a:p>
          <a:p>
            <a:pPr marL="342900" indent="-342900">
              <a:lnSpc>
                <a:spcPct val="150000"/>
              </a:lnSpc>
              <a:buFont typeface="+mj-lt"/>
              <a:buAutoNum type="arabicPeriod"/>
            </a:pPr>
            <a:r>
              <a:rPr lang="en-US" dirty="0"/>
              <a:t>Authorize Access (System)</a:t>
            </a:r>
          </a:p>
          <a:p>
            <a:pPr marL="342900" indent="-342900">
              <a:lnSpc>
                <a:spcPct val="150000"/>
              </a:lnSpc>
              <a:buFont typeface="+mj-lt"/>
              <a:buAutoNum type="arabicPeriod"/>
            </a:pPr>
            <a:r>
              <a:rPr lang="en-US" dirty="0"/>
              <a:t>Log Security Events (System)</a:t>
            </a:r>
          </a:p>
        </p:txBody>
      </p:sp>
      <p:pic>
        <p:nvPicPr>
          <p:cNvPr id="9" name="Picture 8">
            <a:extLst>
              <a:ext uri="{FF2B5EF4-FFF2-40B4-BE49-F238E27FC236}">
                <a16:creationId xmlns:a16="http://schemas.microsoft.com/office/drawing/2014/main" id="{F32C84E0-8B5E-FC48-1EFF-8CE2447DD66F}"/>
              </a:ext>
            </a:extLst>
          </p:cNvPr>
          <p:cNvPicPr>
            <a:picLocks noChangeAspect="1"/>
          </p:cNvPicPr>
          <p:nvPr/>
        </p:nvPicPr>
        <p:blipFill>
          <a:blip r:embed="rId2"/>
          <a:stretch>
            <a:fillRect/>
          </a:stretch>
        </p:blipFill>
        <p:spPr>
          <a:xfrm>
            <a:off x="6409140" y="1878252"/>
            <a:ext cx="3403600" cy="3403600"/>
          </a:xfrm>
          <a:prstGeom prst="rect">
            <a:avLst/>
          </a:prstGeom>
        </p:spPr>
      </p:pic>
    </p:spTree>
    <p:extLst>
      <p:ext uri="{BB962C8B-B14F-4D97-AF65-F5344CB8AC3E}">
        <p14:creationId xmlns:p14="http://schemas.microsoft.com/office/powerpoint/2010/main" val="18841270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247904-AE0C-7B0D-1369-22AE0DAE6E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810297A-A150-A9E4-D96C-4B955B94E9D8}"/>
              </a:ext>
            </a:extLst>
          </p:cNvPr>
          <p:cNvSpPr>
            <a:spLocks noGrp="1"/>
          </p:cNvSpPr>
          <p:nvPr>
            <p:ph type="title"/>
          </p:nvPr>
        </p:nvSpPr>
        <p:spPr>
          <a:xfrm>
            <a:off x="521208" y="888256"/>
            <a:ext cx="11155680" cy="476906"/>
          </a:xfrm>
        </p:spPr>
        <p:txBody>
          <a:bodyPr>
            <a:noAutofit/>
          </a:bodyPr>
          <a:lstStyle/>
          <a:p>
            <a:r>
              <a:rPr lang="en-US" sz="2000" dirty="0"/>
              <a:t>Use Cases</a:t>
            </a:r>
          </a:p>
        </p:txBody>
      </p:sp>
      <p:pic>
        <p:nvPicPr>
          <p:cNvPr id="6" name="Picture 5">
            <a:extLst>
              <a:ext uri="{FF2B5EF4-FFF2-40B4-BE49-F238E27FC236}">
                <a16:creationId xmlns:a16="http://schemas.microsoft.com/office/drawing/2014/main" id="{28B111E2-BC73-06A3-C8A8-8C7C39682B4D}"/>
              </a:ext>
            </a:extLst>
          </p:cNvPr>
          <p:cNvPicPr>
            <a:picLocks noChangeAspect="1"/>
          </p:cNvPicPr>
          <p:nvPr/>
        </p:nvPicPr>
        <p:blipFill>
          <a:blip r:embed="rId2"/>
          <a:stretch>
            <a:fillRect/>
          </a:stretch>
        </p:blipFill>
        <p:spPr>
          <a:xfrm>
            <a:off x="2817126" y="1022445"/>
            <a:ext cx="5685430" cy="5685430"/>
          </a:xfrm>
          <a:prstGeom prst="rect">
            <a:avLst/>
          </a:prstGeom>
        </p:spPr>
      </p:pic>
    </p:spTree>
    <p:extLst>
      <p:ext uri="{BB962C8B-B14F-4D97-AF65-F5344CB8AC3E}">
        <p14:creationId xmlns:p14="http://schemas.microsoft.com/office/powerpoint/2010/main" val="34383263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0097B0-358B-6483-CD3A-94E37CE4095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A4FB9F-ABCA-BE05-F9EA-82480368822B}"/>
              </a:ext>
            </a:extLst>
          </p:cNvPr>
          <p:cNvSpPr>
            <a:spLocks noGrp="1"/>
          </p:cNvSpPr>
          <p:nvPr>
            <p:ph type="title"/>
          </p:nvPr>
        </p:nvSpPr>
        <p:spPr>
          <a:xfrm>
            <a:off x="521208" y="888256"/>
            <a:ext cx="11155680" cy="476906"/>
          </a:xfrm>
        </p:spPr>
        <p:txBody>
          <a:bodyPr>
            <a:noAutofit/>
          </a:bodyPr>
          <a:lstStyle/>
          <a:p>
            <a:r>
              <a:rPr lang="en-US" sz="2000" dirty="0"/>
              <a:t>Use Cases</a:t>
            </a:r>
          </a:p>
        </p:txBody>
      </p:sp>
      <p:pic>
        <p:nvPicPr>
          <p:cNvPr id="4" name="Picture 3">
            <a:extLst>
              <a:ext uri="{FF2B5EF4-FFF2-40B4-BE49-F238E27FC236}">
                <a16:creationId xmlns:a16="http://schemas.microsoft.com/office/drawing/2014/main" id="{BC5FC601-F2D2-62C7-7C4F-D07234A96D3D}"/>
              </a:ext>
            </a:extLst>
          </p:cNvPr>
          <p:cNvPicPr>
            <a:picLocks noChangeAspect="1"/>
          </p:cNvPicPr>
          <p:nvPr/>
        </p:nvPicPr>
        <p:blipFill>
          <a:blip r:embed="rId2"/>
          <a:stretch>
            <a:fillRect/>
          </a:stretch>
        </p:blipFill>
        <p:spPr>
          <a:xfrm>
            <a:off x="2667000" y="926910"/>
            <a:ext cx="5931090" cy="5931090"/>
          </a:xfrm>
          <a:prstGeom prst="rect">
            <a:avLst/>
          </a:prstGeom>
        </p:spPr>
      </p:pic>
    </p:spTree>
    <p:extLst>
      <p:ext uri="{BB962C8B-B14F-4D97-AF65-F5344CB8AC3E}">
        <p14:creationId xmlns:p14="http://schemas.microsoft.com/office/powerpoint/2010/main" val="15556715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4B353D-1945-E9B4-4D76-0145DE84D2F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2723209-F9EB-5A1C-92D6-386957A245FA}"/>
              </a:ext>
            </a:extLst>
          </p:cNvPr>
          <p:cNvSpPr>
            <a:spLocks noGrp="1"/>
          </p:cNvSpPr>
          <p:nvPr>
            <p:ph type="title"/>
          </p:nvPr>
        </p:nvSpPr>
        <p:spPr>
          <a:xfrm>
            <a:off x="521208" y="888256"/>
            <a:ext cx="11155680" cy="476906"/>
          </a:xfrm>
        </p:spPr>
        <p:txBody>
          <a:bodyPr>
            <a:noAutofit/>
          </a:bodyPr>
          <a:lstStyle/>
          <a:p>
            <a:r>
              <a:rPr lang="en-US" sz="2000" dirty="0"/>
              <a:t>Use Cases</a:t>
            </a:r>
          </a:p>
        </p:txBody>
      </p:sp>
      <p:pic>
        <p:nvPicPr>
          <p:cNvPr id="5" name="Picture 4">
            <a:extLst>
              <a:ext uri="{FF2B5EF4-FFF2-40B4-BE49-F238E27FC236}">
                <a16:creationId xmlns:a16="http://schemas.microsoft.com/office/drawing/2014/main" id="{AEB893A7-DC5B-5B06-FBE9-3B472B0D2A66}"/>
              </a:ext>
            </a:extLst>
          </p:cNvPr>
          <p:cNvPicPr>
            <a:picLocks noChangeAspect="1"/>
          </p:cNvPicPr>
          <p:nvPr/>
        </p:nvPicPr>
        <p:blipFill>
          <a:blip r:embed="rId2"/>
          <a:stretch>
            <a:fillRect/>
          </a:stretch>
        </p:blipFill>
        <p:spPr>
          <a:xfrm>
            <a:off x="2667000" y="858672"/>
            <a:ext cx="5999328" cy="5999328"/>
          </a:xfrm>
          <a:prstGeom prst="rect">
            <a:avLst/>
          </a:prstGeom>
        </p:spPr>
      </p:pic>
    </p:spTree>
    <p:extLst>
      <p:ext uri="{BB962C8B-B14F-4D97-AF65-F5344CB8AC3E}">
        <p14:creationId xmlns:p14="http://schemas.microsoft.com/office/powerpoint/2010/main" val="41352915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A87B4B-B3CF-F766-CEFB-1ACC97F64E0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94CF0A6-2079-25F9-0366-5DCA616E492C}"/>
              </a:ext>
            </a:extLst>
          </p:cNvPr>
          <p:cNvSpPr>
            <a:spLocks noGrp="1"/>
          </p:cNvSpPr>
          <p:nvPr>
            <p:ph type="title"/>
          </p:nvPr>
        </p:nvSpPr>
        <p:spPr>
          <a:xfrm>
            <a:off x="521208" y="888256"/>
            <a:ext cx="11155680" cy="476906"/>
          </a:xfrm>
        </p:spPr>
        <p:txBody>
          <a:bodyPr>
            <a:noAutofit/>
          </a:bodyPr>
          <a:lstStyle/>
          <a:p>
            <a:r>
              <a:rPr lang="en-US" sz="2000" dirty="0"/>
              <a:t>Use Cases</a:t>
            </a:r>
          </a:p>
        </p:txBody>
      </p:sp>
      <p:pic>
        <p:nvPicPr>
          <p:cNvPr id="4" name="Picture 3">
            <a:extLst>
              <a:ext uri="{FF2B5EF4-FFF2-40B4-BE49-F238E27FC236}">
                <a16:creationId xmlns:a16="http://schemas.microsoft.com/office/drawing/2014/main" id="{8DE16372-642A-93C7-BB55-03AFBC782880}"/>
              </a:ext>
            </a:extLst>
          </p:cNvPr>
          <p:cNvPicPr>
            <a:picLocks noChangeAspect="1"/>
          </p:cNvPicPr>
          <p:nvPr/>
        </p:nvPicPr>
        <p:blipFill>
          <a:blip r:embed="rId2"/>
          <a:stretch>
            <a:fillRect/>
          </a:stretch>
        </p:blipFill>
        <p:spPr>
          <a:xfrm>
            <a:off x="3452884" y="785884"/>
            <a:ext cx="6072116" cy="6072116"/>
          </a:xfrm>
          <a:prstGeom prst="rect">
            <a:avLst/>
          </a:prstGeom>
        </p:spPr>
      </p:pic>
    </p:spTree>
    <p:extLst>
      <p:ext uri="{BB962C8B-B14F-4D97-AF65-F5344CB8AC3E}">
        <p14:creationId xmlns:p14="http://schemas.microsoft.com/office/powerpoint/2010/main" val="26373507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34F96D-F9BE-4BB6-A531-E22929377D0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E8907D-9842-7A8D-25A7-463ABA8AF0A5}"/>
              </a:ext>
            </a:extLst>
          </p:cNvPr>
          <p:cNvSpPr>
            <a:spLocks noGrp="1"/>
          </p:cNvSpPr>
          <p:nvPr>
            <p:ph type="title"/>
          </p:nvPr>
        </p:nvSpPr>
        <p:spPr>
          <a:xfrm>
            <a:off x="521208" y="888256"/>
            <a:ext cx="11155680" cy="476906"/>
          </a:xfrm>
        </p:spPr>
        <p:txBody>
          <a:bodyPr>
            <a:noAutofit/>
          </a:bodyPr>
          <a:lstStyle/>
          <a:p>
            <a:r>
              <a:rPr lang="en-US" sz="2000" dirty="0"/>
              <a:t>Requirements Elicitation </a:t>
            </a:r>
          </a:p>
        </p:txBody>
      </p:sp>
      <p:sp>
        <p:nvSpPr>
          <p:cNvPr id="4" name="TextBox 3">
            <a:extLst>
              <a:ext uri="{FF2B5EF4-FFF2-40B4-BE49-F238E27FC236}">
                <a16:creationId xmlns:a16="http://schemas.microsoft.com/office/drawing/2014/main" id="{9B989994-10A9-75EA-94D8-3BD1E872EEFA}"/>
              </a:ext>
            </a:extLst>
          </p:cNvPr>
          <p:cNvSpPr txBox="1"/>
          <p:nvPr/>
        </p:nvSpPr>
        <p:spPr>
          <a:xfrm>
            <a:off x="631210" y="1582340"/>
            <a:ext cx="11155680" cy="3970318"/>
          </a:xfrm>
          <a:prstGeom prst="rect">
            <a:avLst/>
          </a:prstGeom>
          <a:noFill/>
        </p:spPr>
        <p:txBody>
          <a:bodyPr wrap="square">
            <a:spAutoFit/>
          </a:bodyPr>
          <a:lstStyle/>
          <a:p>
            <a:pPr marL="285750" indent="-285750">
              <a:buFont typeface="Arial" panose="020B0604020202020204" pitchFamily="34" charset="0"/>
              <a:buChar char="•"/>
            </a:pPr>
            <a:r>
              <a:rPr lang="en-US" b="1" dirty="0"/>
              <a:t>User Registration and Profile Management</a:t>
            </a:r>
            <a:endParaRPr lang="en-US" dirty="0"/>
          </a:p>
          <a:p>
            <a:pPr marL="742950" lvl="1" indent="-285750">
              <a:buFont typeface="Arial" panose="020B0604020202020204" pitchFamily="34" charset="0"/>
              <a:buChar char="•"/>
            </a:pPr>
            <a:r>
              <a:rPr lang="en-US" dirty="0"/>
              <a:t>The system must allow users to register by providing necessary details (e.g., name, email, password).</a:t>
            </a:r>
          </a:p>
          <a:p>
            <a:pPr marL="742950" lvl="1" indent="-285750">
              <a:buFont typeface="Arial" panose="020B0604020202020204" pitchFamily="34" charset="0"/>
              <a:buChar char="•"/>
            </a:pPr>
            <a:r>
              <a:rPr lang="en-US" dirty="0"/>
              <a:t>Users must be able to update their profile information securely after authentication.</a:t>
            </a:r>
          </a:p>
          <a:p>
            <a:pPr marL="285750" indent="-285750">
              <a:buFont typeface="Arial" panose="020B0604020202020204" pitchFamily="34" charset="0"/>
              <a:buChar char="•"/>
            </a:pPr>
            <a:r>
              <a:rPr lang="en-US" b="1" dirty="0"/>
              <a:t>Secure Authentication and Authorization</a:t>
            </a:r>
            <a:endParaRPr lang="en-US" dirty="0"/>
          </a:p>
          <a:p>
            <a:pPr marL="742950" lvl="1" indent="-285750">
              <a:buFont typeface="Arial" panose="020B0604020202020204" pitchFamily="34" charset="0"/>
              <a:buChar char="•"/>
            </a:pPr>
            <a:r>
              <a:rPr lang="en-US" dirty="0"/>
              <a:t>The system must authenticate users using secure methods (e.g., username/email and password).</a:t>
            </a:r>
          </a:p>
          <a:p>
            <a:pPr marL="742950" lvl="1" indent="-285750">
              <a:buFont typeface="Arial" panose="020B0604020202020204" pitchFamily="34" charset="0"/>
              <a:buChar char="•"/>
            </a:pPr>
            <a:r>
              <a:rPr lang="en-US" dirty="0"/>
              <a:t>Upon successful authentication, the system must issue a </a:t>
            </a:r>
            <a:r>
              <a:rPr lang="en-US" b="1" dirty="0"/>
              <a:t>JWT (JSON Web Token)</a:t>
            </a:r>
            <a:r>
              <a:rPr lang="en-US" dirty="0"/>
              <a:t> for session management.</a:t>
            </a:r>
          </a:p>
          <a:p>
            <a:pPr marL="742950" lvl="1" indent="-285750">
              <a:buFont typeface="Arial" panose="020B0604020202020204" pitchFamily="34" charset="0"/>
              <a:buChar char="•"/>
            </a:pPr>
            <a:r>
              <a:rPr lang="en-US" dirty="0"/>
              <a:t>The system must validate and authorize user actions based on token validity and assigned roles.</a:t>
            </a:r>
          </a:p>
          <a:p>
            <a:pPr marL="285750" indent="-285750">
              <a:buFont typeface="Arial" panose="020B0604020202020204" pitchFamily="34" charset="0"/>
              <a:buChar char="•"/>
            </a:pPr>
            <a:r>
              <a:rPr lang="en-US" b="1" dirty="0"/>
              <a:t>Password Management</a:t>
            </a:r>
            <a:endParaRPr lang="en-US" dirty="0"/>
          </a:p>
          <a:p>
            <a:pPr marL="742950" lvl="1" indent="-285750">
              <a:buFont typeface="Arial" panose="020B0604020202020204" pitchFamily="34" charset="0"/>
              <a:buChar char="•"/>
            </a:pPr>
            <a:r>
              <a:rPr lang="en-US" dirty="0"/>
              <a:t>The system must allow users to securely reset their passwords via a password recovery process.</a:t>
            </a:r>
          </a:p>
          <a:p>
            <a:pPr marL="742950" lvl="1" indent="-285750">
              <a:buFont typeface="Arial" panose="020B0604020202020204" pitchFamily="34" charset="0"/>
              <a:buChar char="•"/>
            </a:pPr>
            <a:r>
              <a:rPr lang="en-US" dirty="0"/>
              <a:t>Passwords must be securely encrypted and never stored in plain text.</a:t>
            </a:r>
          </a:p>
          <a:p>
            <a:pPr marL="285750" indent="-285750">
              <a:buFont typeface="Arial" panose="020B0604020202020204" pitchFamily="34" charset="0"/>
              <a:buChar char="•"/>
            </a:pPr>
            <a:r>
              <a:rPr lang="en-US" b="1" dirty="0"/>
              <a:t>Role-Based Access Control (RBAC)</a:t>
            </a:r>
            <a:endParaRPr lang="en-US" dirty="0"/>
          </a:p>
          <a:p>
            <a:pPr marL="742950" lvl="1" indent="-285750">
              <a:buFont typeface="Arial" panose="020B0604020202020204" pitchFamily="34" charset="0"/>
              <a:buChar char="•"/>
            </a:pPr>
            <a:r>
              <a:rPr lang="en-US" dirty="0"/>
              <a:t>The system must support different user roles (e.g., Customer, Admin, Seller).</a:t>
            </a:r>
          </a:p>
          <a:p>
            <a:pPr marL="742950" lvl="1" indent="-285750">
              <a:buFont typeface="Arial" panose="020B0604020202020204" pitchFamily="34" charset="0"/>
              <a:buChar char="•"/>
            </a:pPr>
            <a:r>
              <a:rPr lang="en-US" dirty="0"/>
              <a:t>Access to resources must be controlled based on user roles and permissions.</a:t>
            </a:r>
          </a:p>
        </p:txBody>
      </p:sp>
    </p:spTree>
    <p:extLst>
      <p:ext uri="{BB962C8B-B14F-4D97-AF65-F5344CB8AC3E}">
        <p14:creationId xmlns:p14="http://schemas.microsoft.com/office/powerpoint/2010/main" val="19149570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4472AC-B7BA-3A5A-0F02-54E5FFCB306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0114FC-C811-33B9-12DE-608A7735F38E}"/>
              </a:ext>
            </a:extLst>
          </p:cNvPr>
          <p:cNvSpPr>
            <a:spLocks noGrp="1"/>
          </p:cNvSpPr>
          <p:nvPr>
            <p:ph type="title"/>
          </p:nvPr>
        </p:nvSpPr>
        <p:spPr>
          <a:xfrm>
            <a:off x="521208" y="888256"/>
            <a:ext cx="11155680" cy="476906"/>
          </a:xfrm>
        </p:spPr>
        <p:txBody>
          <a:bodyPr>
            <a:noAutofit/>
          </a:bodyPr>
          <a:lstStyle/>
          <a:p>
            <a:r>
              <a:rPr lang="en-US" sz="2000" dirty="0"/>
              <a:t>User Stories</a:t>
            </a:r>
          </a:p>
        </p:txBody>
      </p:sp>
      <p:sp>
        <p:nvSpPr>
          <p:cNvPr id="5" name="TextBox 4">
            <a:extLst>
              <a:ext uri="{FF2B5EF4-FFF2-40B4-BE49-F238E27FC236}">
                <a16:creationId xmlns:a16="http://schemas.microsoft.com/office/drawing/2014/main" id="{B4D57580-76DE-72EB-4354-A723DA222003}"/>
              </a:ext>
            </a:extLst>
          </p:cNvPr>
          <p:cNvSpPr txBox="1"/>
          <p:nvPr/>
        </p:nvSpPr>
        <p:spPr>
          <a:xfrm>
            <a:off x="515114" y="1365162"/>
            <a:ext cx="8342284" cy="4628190"/>
          </a:xfrm>
          <a:prstGeom prst="rect">
            <a:avLst/>
          </a:prstGeom>
          <a:noFill/>
        </p:spPr>
        <p:txBody>
          <a:bodyPr wrap="square">
            <a:spAutoFit/>
          </a:bodyPr>
          <a:lstStyle/>
          <a:p>
            <a:pPr algn="just">
              <a:lnSpc>
                <a:spcPct val="150000"/>
              </a:lnSpc>
            </a:pPr>
            <a:r>
              <a:rPr lang="en-US" b="1" dirty="0"/>
              <a:t>1. User Registration and Profile Management</a:t>
            </a:r>
            <a:endParaRPr lang="en-US" dirty="0"/>
          </a:p>
          <a:p>
            <a:pPr marL="800100" lvl="1" indent="-342900" algn="just">
              <a:lnSpc>
                <a:spcPct val="150000"/>
              </a:lnSpc>
              <a:buFont typeface="+mj-lt"/>
              <a:buAutoNum type="arabicPeriod"/>
            </a:pPr>
            <a:r>
              <a:rPr lang="en-US" dirty="0"/>
              <a:t>As a </a:t>
            </a:r>
            <a:r>
              <a:rPr lang="en-US" b="1" dirty="0"/>
              <a:t>new user</a:t>
            </a:r>
            <a:r>
              <a:rPr lang="en-US" dirty="0"/>
              <a:t>, I want to </a:t>
            </a:r>
            <a:r>
              <a:rPr lang="en-US" b="1" dirty="0"/>
              <a:t>register an account</a:t>
            </a:r>
            <a:r>
              <a:rPr lang="en-US" dirty="0"/>
              <a:t> by providing my personal information, so that </a:t>
            </a:r>
            <a:r>
              <a:rPr lang="en-US" b="1" dirty="0"/>
              <a:t>I can start using the e-commerce platform</a:t>
            </a:r>
            <a:r>
              <a:rPr lang="en-US" dirty="0"/>
              <a:t>.</a:t>
            </a:r>
          </a:p>
          <a:p>
            <a:pPr marL="800100" lvl="1" indent="-342900" algn="just">
              <a:lnSpc>
                <a:spcPct val="150000"/>
              </a:lnSpc>
              <a:buFont typeface="+mj-lt"/>
              <a:buAutoNum type="arabicPeriod"/>
            </a:pPr>
            <a:r>
              <a:rPr lang="en-US" dirty="0"/>
              <a:t>As a </a:t>
            </a:r>
            <a:r>
              <a:rPr lang="en-US" b="1" dirty="0"/>
              <a:t>registered user</a:t>
            </a:r>
            <a:r>
              <a:rPr lang="en-US" dirty="0"/>
              <a:t>, I want to </a:t>
            </a:r>
            <a:r>
              <a:rPr lang="en-US" b="1" dirty="0"/>
              <a:t>update my profile information</a:t>
            </a:r>
            <a:r>
              <a:rPr lang="en-US" dirty="0"/>
              <a:t>, so that </a:t>
            </a:r>
            <a:r>
              <a:rPr lang="en-US" b="1" dirty="0"/>
              <a:t>my account remains accurate and up-to-date</a:t>
            </a:r>
            <a:r>
              <a:rPr lang="en-US" dirty="0"/>
              <a:t>.</a:t>
            </a:r>
          </a:p>
          <a:p>
            <a:pPr algn="just">
              <a:lnSpc>
                <a:spcPct val="150000"/>
              </a:lnSpc>
            </a:pPr>
            <a:r>
              <a:rPr lang="en-US" b="1" dirty="0"/>
              <a:t>2. Secure Authentication and Authorization</a:t>
            </a:r>
            <a:endParaRPr lang="en-US" dirty="0"/>
          </a:p>
          <a:p>
            <a:pPr marL="800100" lvl="1" indent="-342900" algn="just">
              <a:lnSpc>
                <a:spcPct val="150000"/>
              </a:lnSpc>
              <a:buFont typeface="+mj-lt"/>
              <a:buAutoNum type="arabicPeriod"/>
            </a:pPr>
            <a:r>
              <a:rPr lang="en-US" dirty="0"/>
              <a:t>As a </a:t>
            </a:r>
            <a:r>
              <a:rPr lang="en-US" b="1" dirty="0"/>
              <a:t>user</a:t>
            </a:r>
            <a:r>
              <a:rPr lang="en-US" dirty="0"/>
              <a:t>, I want to </a:t>
            </a:r>
            <a:r>
              <a:rPr lang="en-US" b="1" dirty="0"/>
              <a:t>log in securely with my credentials</a:t>
            </a:r>
            <a:r>
              <a:rPr lang="en-US" dirty="0"/>
              <a:t>, so that </a:t>
            </a:r>
            <a:r>
              <a:rPr lang="en-US" b="1" dirty="0"/>
              <a:t>I can access my personalized dashboard and services</a:t>
            </a:r>
            <a:r>
              <a:rPr lang="en-US" dirty="0"/>
              <a:t>.</a:t>
            </a:r>
          </a:p>
          <a:p>
            <a:pPr marL="800100" lvl="1" indent="-342900" algn="just">
              <a:lnSpc>
                <a:spcPct val="150000"/>
              </a:lnSpc>
              <a:buFont typeface="+mj-lt"/>
              <a:buAutoNum type="arabicPeriod"/>
            </a:pPr>
            <a:r>
              <a:rPr lang="en-US" dirty="0"/>
              <a:t>As a </a:t>
            </a:r>
            <a:r>
              <a:rPr lang="en-US" b="1" dirty="0"/>
              <a:t>system administrator</a:t>
            </a:r>
            <a:r>
              <a:rPr lang="en-US" dirty="0"/>
              <a:t>, I want the application to </a:t>
            </a:r>
            <a:r>
              <a:rPr lang="en-US" b="1" dirty="0"/>
              <a:t>issue a secure token (JWT)</a:t>
            </a:r>
            <a:r>
              <a:rPr lang="en-US" dirty="0"/>
              <a:t> after successful login, so that </a:t>
            </a:r>
            <a:r>
              <a:rPr lang="en-US" b="1" dirty="0"/>
              <a:t>user sessions can be managed safely and without server-side state</a:t>
            </a:r>
            <a:r>
              <a:rPr lang="en-US" dirty="0"/>
              <a:t>.</a:t>
            </a:r>
          </a:p>
        </p:txBody>
      </p:sp>
      <p:pic>
        <p:nvPicPr>
          <p:cNvPr id="8" name="Picture 7">
            <a:extLst>
              <a:ext uri="{FF2B5EF4-FFF2-40B4-BE49-F238E27FC236}">
                <a16:creationId xmlns:a16="http://schemas.microsoft.com/office/drawing/2014/main" id="{8110B8D4-6FED-7227-D2ED-CC61B8EA300F}"/>
              </a:ext>
            </a:extLst>
          </p:cNvPr>
          <p:cNvPicPr>
            <a:picLocks noChangeAspect="1"/>
          </p:cNvPicPr>
          <p:nvPr/>
        </p:nvPicPr>
        <p:blipFill>
          <a:blip r:embed="rId2"/>
          <a:srcRect l="6256" t="21952" r="55348" b="12201"/>
          <a:stretch/>
        </p:blipFill>
        <p:spPr>
          <a:xfrm>
            <a:off x="9337242" y="1365162"/>
            <a:ext cx="2722832" cy="2988474"/>
          </a:xfrm>
          <a:prstGeom prst="rect">
            <a:avLst/>
          </a:prstGeom>
        </p:spPr>
      </p:pic>
    </p:spTree>
    <p:extLst>
      <p:ext uri="{BB962C8B-B14F-4D97-AF65-F5344CB8AC3E}">
        <p14:creationId xmlns:p14="http://schemas.microsoft.com/office/powerpoint/2010/main" val="37630634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01AD18-A37F-A32A-39A1-5D37418944E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E16895-3D57-21FA-7CA1-6EA5563864EC}"/>
              </a:ext>
            </a:extLst>
          </p:cNvPr>
          <p:cNvSpPr>
            <a:spLocks noGrp="1"/>
          </p:cNvSpPr>
          <p:nvPr>
            <p:ph type="title"/>
          </p:nvPr>
        </p:nvSpPr>
        <p:spPr>
          <a:xfrm>
            <a:off x="521208" y="888256"/>
            <a:ext cx="11155680" cy="476906"/>
          </a:xfrm>
        </p:spPr>
        <p:txBody>
          <a:bodyPr>
            <a:noAutofit/>
          </a:bodyPr>
          <a:lstStyle/>
          <a:p>
            <a:r>
              <a:rPr lang="en-US" sz="2000" dirty="0"/>
              <a:t>Objectives</a:t>
            </a:r>
          </a:p>
        </p:txBody>
      </p:sp>
      <p:sp>
        <p:nvSpPr>
          <p:cNvPr id="3" name="Content Placeholder 2">
            <a:extLst>
              <a:ext uri="{FF2B5EF4-FFF2-40B4-BE49-F238E27FC236}">
                <a16:creationId xmlns:a16="http://schemas.microsoft.com/office/drawing/2014/main" id="{6F7B2A4A-F24D-AC23-C609-F1E20E067A12}"/>
              </a:ext>
            </a:extLst>
          </p:cNvPr>
          <p:cNvSpPr>
            <a:spLocks noGrp="1"/>
          </p:cNvSpPr>
          <p:nvPr>
            <p:ph idx="1"/>
          </p:nvPr>
        </p:nvSpPr>
        <p:spPr>
          <a:xfrm>
            <a:off x="521208" y="1687132"/>
            <a:ext cx="7751255" cy="4658804"/>
          </a:xfrm>
        </p:spPr>
        <p:txBody>
          <a:bodyPr/>
          <a:lstStyle/>
          <a:p>
            <a:pPr>
              <a:lnSpc>
                <a:spcPct val="150000"/>
              </a:lnSpc>
              <a:buFont typeface="Arial" panose="020B0604020202020204" pitchFamily="34" charset="0"/>
              <a:buChar char="•"/>
            </a:pPr>
            <a:r>
              <a:rPr lang="en-US" dirty="0"/>
              <a:t>Apply knowledge from </a:t>
            </a:r>
            <a:r>
              <a:rPr lang="en-US" i="1" dirty="0"/>
              <a:t>CS489</a:t>
            </a:r>
            <a:r>
              <a:rPr lang="en-US" dirty="0"/>
              <a:t> through practical project implementation</a:t>
            </a:r>
          </a:p>
          <a:p>
            <a:pPr>
              <a:lnSpc>
                <a:spcPct val="150000"/>
              </a:lnSpc>
              <a:buFont typeface="Arial" panose="020B0604020202020204" pitchFamily="34" charset="0"/>
              <a:buChar char="•"/>
            </a:pPr>
            <a:r>
              <a:rPr lang="en-US" dirty="0"/>
              <a:t>Build a full-featured e-commerce app, mastering each phase of the SDLC</a:t>
            </a:r>
          </a:p>
          <a:p>
            <a:pPr>
              <a:lnSpc>
                <a:spcPct val="150000"/>
              </a:lnSpc>
              <a:buFont typeface="Arial" panose="020B0604020202020204" pitchFamily="34" charset="0"/>
              <a:buChar char="•"/>
            </a:pPr>
            <a:r>
              <a:rPr lang="en-US" dirty="0"/>
              <a:t>Showcase skills in job interviews with a portfolio-ready product</a:t>
            </a:r>
          </a:p>
          <a:p>
            <a:pPr>
              <a:lnSpc>
                <a:spcPct val="150000"/>
              </a:lnSpc>
              <a:buFont typeface="Arial" panose="020B0604020202020204" pitchFamily="34" charset="0"/>
              <a:buChar char="•"/>
            </a:pPr>
            <a:r>
              <a:rPr lang="en-US" dirty="0"/>
              <a:t>Bridge academic learning with real-world application through best practices</a:t>
            </a:r>
          </a:p>
          <a:p>
            <a:pPr marL="0" indent="0">
              <a:lnSpc>
                <a:spcPct val="150000"/>
              </a:lnSpc>
              <a:buNone/>
            </a:pPr>
            <a:endParaRPr lang="en-US" dirty="0"/>
          </a:p>
        </p:txBody>
      </p:sp>
      <p:pic>
        <p:nvPicPr>
          <p:cNvPr id="5" name="Picture 4">
            <a:extLst>
              <a:ext uri="{FF2B5EF4-FFF2-40B4-BE49-F238E27FC236}">
                <a16:creationId xmlns:a16="http://schemas.microsoft.com/office/drawing/2014/main" id="{BF5459A8-DC93-1A4E-B535-3F78DBEC8577}"/>
              </a:ext>
            </a:extLst>
          </p:cNvPr>
          <p:cNvPicPr>
            <a:picLocks noChangeAspect="1"/>
          </p:cNvPicPr>
          <p:nvPr/>
        </p:nvPicPr>
        <p:blipFill>
          <a:blip r:embed="rId2"/>
          <a:stretch>
            <a:fillRect/>
          </a:stretch>
        </p:blipFill>
        <p:spPr>
          <a:xfrm>
            <a:off x="8272463" y="1687132"/>
            <a:ext cx="3519996" cy="2636599"/>
          </a:xfrm>
          <a:prstGeom prst="rect">
            <a:avLst/>
          </a:prstGeom>
        </p:spPr>
      </p:pic>
    </p:spTree>
    <p:extLst>
      <p:ext uri="{BB962C8B-B14F-4D97-AF65-F5344CB8AC3E}">
        <p14:creationId xmlns:p14="http://schemas.microsoft.com/office/powerpoint/2010/main" val="42587696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AEF1FB-8D1B-964E-6146-1D9D3FBEA0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632D995-93D7-464B-745E-4F52600F1C60}"/>
              </a:ext>
            </a:extLst>
          </p:cNvPr>
          <p:cNvSpPr>
            <a:spLocks noGrp="1"/>
          </p:cNvSpPr>
          <p:nvPr>
            <p:ph type="title"/>
          </p:nvPr>
        </p:nvSpPr>
        <p:spPr>
          <a:xfrm>
            <a:off x="521208" y="888256"/>
            <a:ext cx="11155680" cy="476906"/>
          </a:xfrm>
        </p:spPr>
        <p:txBody>
          <a:bodyPr>
            <a:noAutofit/>
          </a:bodyPr>
          <a:lstStyle/>
          <a:p>
            <a:r>
              <a:rPr lang="en-US" sz="2000" dirty="0"/>
              <a:t>User Stories</a:t>
            </a:r>
          </a:p>
        </p:txBody>
      </p:sp>
      <p:sp>
        <p:nvSpPr>
          <p:cNvPr id="5" name="TextBox 4">
            <a:extLst>
              <a:ext uri="{FF2B5EF4-FFF2-40B4-BE49-F238E27FC236}">
                <a16:creationId xmlns:a16="http://schemas.microsoft.com/office/drawing/2014/main" id="{4D909871-C852-56FB-92C6-E11C06202CCB}"/>
              </a:ext>
            </a:extLst>
          </p:cNvPr>
          <p:cNvSpPr txBox="1"/>
          <p:nvPr/>
        </p:nvSpPr>
        <p:spPr>
          <a:xfrm>
            <a:off x="515113" y="1365162"/>
            <a:ext cx="8519705" cy="5043688"/>
          </a:xfrm>
          <a:prstGeom prst="rect">
            <a:avLst/>
          </a:prstGeom>
          <a:noFill/>
        </p:spPr>
        <p:txBody>
          <a:bodyPr wrap="square">
            <a:spAutoFit/>
          </a:bodyPr>
          <a:lstStyle/>
          <a:p>
            <a:pPr algn="just">
              <a:lnSpc>
                <a:spcPct val="150000"/>
              </a:lnSpc>
            </a:pPr>
            <a:r>
              <a:rPr lang="en-US" b="1" dirty="0"/>
              <a:t>3. Password Management</a:t>
            </a:r>
            <a:endParaRPr lang="en-US" dirty="0"/>
          </a:p>
          <a:p>
            <a:pPr marL="800100" lvl="1" indent="-342900" algn="just">
              <a:lnSpc>
                <a:spcPct val="150000"/>
              </a:lnSpc>
              <a:buFont typeface="+mj-lt"/>
              <a:buAutoNum type="arabicPeriod"/>
            </a:pPr>
            <a:r>
              <a:rPr lang="en-US" dirty="0"/>
              <a:t>As a </a:t>
            </a:r>
            <a:r>
              <a:rPr lang="en-US" b="1" dirty="0"/>
              <a:t>user</a:t>
            </a:r>
            <a:r>
              <a:rPr lang="en-US" dirty="0"/>
              <a:t>, I want to </a:t>
            </a:r>
            <a:r>
              <a:rPr lang="en-US" b="1" dirty="0"/>
              <a:t>reset my password securely</a:t>
            </a:r>
            <a:r>
              <a:rPr lang="en-US" dirty="0"/>
              <a:t> if I forget it, so that </a:t>
            </a:r>
            <a:r>
              <a:rPr lang="en-US" b="1" dirty="0"/>
              <a:t>I can regain access to my account without contacting support</a:t>
            </a:r>
            <a:r>
              <a:rPr lang="en-US" dirty="0"/>
              <a:t>.</a:t>
            </a:r>
          </a:p>
          <a:p>
            <a:pPr marL="800100" lvl="1" indent="-342900" algn="just">
              <a:lnSpc>
                <a:spcPct val="150000"/>
              </a:lnSpc>
              <a:buFont typeface="+mj-lt"/>
              <a:buAutoNum type="arabicPeriod"/>
            </a:pPr>
            <a:r>
              <a:rPr lang="en-US" dirty="0"/>
              <a:t>As a </a:t>
            </a:r>
            <a:r>
              <a:rPr lang="en-US" b="1" dirty="0"/>
              <a:t>user</a:t>
            </a:r>
            <a:r>
              <a:rPr lang="en-US" dirty="0"/>
              <a:t>, I want my </a:t>
            </a:r>
            <a:r>
              <a:rPr lang="en-US" b="1" dirty="0"/>
              <a:t>password to be stored securely</a:t>
            </a:r>
            <a:r>
              <a:rPr lang="en-US" dirty="0"/>
              <a:t>, so that </a:t>
            </a:r>
            <a:r>
              <a:rPr lang="en-US" b="1" dirty="0"/>
              <a:t>even if the database is compromised, my password remains protected</a:t>
            </a:r>
            <a:r>
              <a:rPr lang="en-US" dirty="0"/>
              <a:t>.</a:t>
            </a:r>
          </a:p>
          <a:p>
            <a:pPr algn="just">
              <a:lnSpc>
                <a:spcPct val="150000"/>
              </a:lnSpc>
            </a:pPr>
            <a:endParaRPr lang="en-US" b="1" dirty="0"/>
          </a:p>
          <a:p>
            <a:pPr algn="just">
              <a:lnSpc>
                <a:spcPct val="150000"/>
              </a:lnSpc>
            </a:pPr>
            <a:r>
              <a:rPr lang="en-US" b="1" dirty="0"/>
              <a:t>4. Role-Based Access Control (RBAC)</a:t>
            </a:r>
            <a:endParaRPr lang="en-US" dirty="0"/>
          </a:p>
          <a:p>
            <a:pPr marL="800100" lvl="1" indent="-342900" algn="just">
              <a:lnSpc>
                <a:spcPct val="150000"/>
              </a:lnSpc>
              <a:buFont typeface="+mj-lt"/>
              <a:buAutoNum type="arabicPeriod"/>
            </a:pPr>
            <a:r>
              <a:rPr lang="en-US" dirty="0"/>
              <a:t>As a </a:t>
            </a:r>
            <a:r>
              <a:rPr lang="en-US" b="1" dirty="0"/>
              <a:t>system administrator</a:t>
            </a:r>
            <a:r>
              <a:rPr lang="en-US" dirty="0"/>
              <a:t>, I want to </a:t>
            </a:r>
            <a:r>
              <a:rPr lang="en-US" b="1" dirty="0"/>
              <a:t>assign different roles</a:t>
            </a:r>
            <a:r>
              <a:rPr lang="en-US" dirty="0"/>
              <a:t> (e.g., Customer, Admin, Seller) to users, so that </a:t>
            </a:r>
            <a:r>
              <a:rPr lang="en-US" b="1" dirty="0"/>
              <a:t>access to different functionalities is properly controlled</a:t>
            </a:r>
            <a:r>
              <a:rPr lang="en-US" dirty="0"/>
              <a:t>.</a:t>
            </a:r>
          </a:p>
          <a:p>
            <a:pPr marL="800100" lvl="1" indent="-342900" algn="just">
              <a:lnSpc>
                <a:spcPct val="150000"/>
              </a:lnSpc>
              <a:buFont typeface="+mj-lt"/>
              <a:buAutoNum type="arabicPeriod"/>
            </a:pPr>
            <a:r>
              <a:rPr lang="en-US" dirty="0"/>
              <a:t>As a </a:t>
            </a:r>
            <a:r>
              <a:rPr lang="en-US" b="1" dirty="0"/>
              <a:t>user</a:t>
            </a:r>
            <a:r>
              <a:rPr lang="en-US" dirty="0"/>
              <a:t>, I want to </a:t>
            </a:r>
            <a:r>
              <a:rPr lang="en-US" b="1" dirty="0"/>
              <a:t>access only the resources relevant to my role</a:t>
            </a:r>
            <a:r>
              <a:rPr lang="en-US" dirty="0"/>
              <a:t>, so that </a:t>
            </a:r>
            <a:r>
              <a:rPr lang="en-US" b="1" dirty="0"/>
              <a:t>the system remains secure and manageable</a:t>
            </a:r>
            <a:r>
              <a:rPr lang="en-US" dirty="0"/>
              <a:t>.</a:t>
            </a:r>
          </a:p>
        </p:txBody>
      </p:sp>
      <p:pic>
        <p:nvPicPr>
          <p:cNvPr id="3" name="Picture 2">
            <a:extLst>
              <a:ext uri="{FF2B5EF4-FFF2-40B4-BE49-F238E27FC236}">
                <a16:creationId xmlns:a16="http://schemas.microsoft.com/office/drawing/2014/main" id="{C63785A2-77A7-D398-4B2B-D65F33882B5E}"/>
              </a:ext>
            </a:extLst>
          </p:cNvPr>
          <p:cNvPicPr>
            <a:picLocks noChangeAspect="1"/>
          </p:cNvPicPr>
          <p:nvPr/>
        </p:nvPicPr>
        <p:blipFill>
          <a:blip r:embed="rId2"/>
          <a:srcRect l="6256" t="21952" r="55348" b="12201"/>
          <a:stretch/>
        </p:blipFill>
        <p:spPr>
          <a:xfrm>
            <a:off x="9337242" y="1365162"/>
            <a:ext cx="2722832" cy="2988474"/>
          </a:xfrm>
          <a:prstGeom prst="rect">
            <a:avLst/>
          </a:prstGeom>
        </p:spPr>
      </p:pic>
    </p:spTree>
    <p:extLst>
      <p:ext uri="{BB962C8B-B14F-4D97-AF65-F5344CB8AC3E}">
        <p14:creationId xmlns:p14="http://schemas.microsoft.com/office/powerpoint/2010/main" val="26453093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F41E61-9DFE-8B28-F3EA-B4C886E4C3CB}"/>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7BC9C1D-FD9B-802E-CC25-3F8D5910D301}"/>
              </a:ext>
            </a:extLst>
          </p:cNvPr>
          <p:cNvSpPr>
            <a:spLocks noGrp="1"/>
          </p:cNvSpPr>
          <p:nvPr>
            <p:ph idx="1"/>
          </p:nvPr>
        </p:nvSpPr>
        <p:spPr>
          <a:xfrm>
            <a:off x="488066" y="1264052"/>
            <a:ext cx="11215867" cy="4658804"/>
          </a:xfrm>
        </p:spPr>
        <p:txBody>
          <a:bodyPr anchor="ctr">
            <a:normAutofit/>
          </a:bodyPr>
          <a:lstStyle/>
          <a:p>
            <a:pPr marL="0" indent="0" algn="ctr">
              <a:lnSpc>
                <a:spcPct val="150000"/>
              </a:lnSpc>
              <a:buNone/>
            </a:pPr>
            <a:r>
              <a:rPr lang="en-US" sz="4000" b="1" dirty="0"/>
              <a:t>Design</a:t>
            </a:r>
          </a:p>
        </p:txBody>
      </p:sp>
    </p:spTree>
    <p:extLst>
      <p:ext uri="{BB962C8B-B14F-4D97-AF65-F5344CB8AC3E}">
        <p14:creationId xmlns:p14="http://schemas.microsoft.com/office/powerpoint/2010/main" val="12295285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FCF64B-8011-CEB0-0F7E-DBD9879800B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C0D999A-5BC5-D777-DB7A-81F2FC70C912}"/>
              </a:ext>
            </a:extLst>
          </p:cNvPr>
          <p:cNvSpPr>
            <a:spLocks noGrp="1"/>
          </p:cNvSpPr>
          <p:nvPr>
            <p:ph type="title"/>
          </p:nvPr>
        </p:nvSpPr>
        <p:spPr>
          <a:xfrm>
            <a:off x="521208" y="888256"/>
            <a:ext cx="11155680" cy="476906"/>
          </a:xfrm>
        </p:spPr>
        <p:txBody>
          <a:bodyPr>
            <a:noAutofit/>
          </a:bodyPr>
          <a:lstStyle/>
          <a:p>
            <a:r>
              <a:rPr lang="en-US" sz="2000" dirty="0"/>
              <a:t>Class Diagram</a:t>
            </a:r>
          </a:p>
        </p:txBody>
      </p:sp>
      <p:pic>
        <p:nvPicPr>
          <p:cNvPr id="5" name="Picture 4">
            <a:extLst>
              <a:ext uri="{FF2B5EF4-FFF2-40B4-BE49-F238E27FC236}">
                <a16:creationId xmlns:a16="http://schemas.microsoft.com/office/drawing/2014/main" id="{63F440C2-2E43-95D2-91B2-8602D4E1093A}"/>
              </a:ext>
            </a:extLst>
          </p:cNvPr>
          <p:cNvPicPr>
            <a:picLocks noChangeAspect="1"/>
          </p:cNvPicPr>
          <p:nvPr/>
        </p:nvPicPr>
        <p:blipFill>
          <a:blip r:embed="rId2"/>
          <a:srcRect t="4283" b="8192"/>
          <a:stretch/>
        </p:blipFill>
        <p:spPr>
          <a:xfrm>
            <a:off x="3382938" y="888256"/>
            <a:ext cx="6457098" cy="5651621"/>
          </a:xfrm>
          <a:prstGeom prst="rect">
            <a:avLst/>
          </a:prstGeom>
        </p:spPr>
      </p:pic>
    </p:spTree>
    <p:extLst>
      <p:ext uri="{BB962C8B-B14F-4D97-AF65-F5344CB8AC3E}">
        <p14:creationId xmlns:p14="http://schemas.microsoft.com/office/powerpoint/2010/main" val="13380793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A48C54-19E2-C426-6F48-07C8CED6AD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B6C5066-062B-0B76-0C51-176DFF130CA3}"/>
              </a:ext>
            </a:extLst>
          </p:cNvPr>
          <p:cNvSpPr>
            <a:spLocks noGrp="1"/>
          </p:cNvSpPr>
          <p:nvPr>
            <p:ph type="title"/>
          </p:nvPr>
        </p:nvSpPr>
        <p:spPr>
          <a:xfrm>
            <a:off x="521208" y="888256"/>
            <a:ext cx="11155680" cy="476906"/>
          </a:xfrm>
        </p:spPr>
        <p:txBody>
          <a:bodyPr>
            <a:noAutofit/>
          </a:bodyPr>
          <a:lstStyle/>
          <a:p>
            <a:r>
              <a:rPr lang="en-US" sz="2000" dirty="0"/>
              <a:t>ERD</a:t>
            </a:r>
          </a:p>
        </p:txBody>
      </p:sp>
      <p:pic>
        <p:nvPicPr>
          <p:cNvPr id="5" name="Picture 4">
            <a:extLst>
              <a:ext uri="{FF2B5EF4-FFF2-40B4-BE49-F238E27FC236}">
                <a16:creationId xmlns:a16="http://schemas.microsoft.com/office/drawing/2014/main" id="{863AC109-4C5A-3732-62D2-A26035224141}"/>
              </a:ext>
            </a:extLst>
          </p:cNvPr>
          <p:cNvPicPr>
            <a:picLocks noChangeAspect="1"/>
          </p:cNvPicPr>
          <p:nvPr/>
        </p:nvPicPr>
        <p:blipFill>
          <a:blip r:embed="rId2"/>
          <a:stretch>
            <a:fillRect/>
          </a:stretch>
        </p:blipFill>
        <p:spPr>
          <a:xfrm>
            <a:off x="2160704" y="1222243"/>
            <a:ext cx="8088763" cy="4616026"/>
          </a:xfrm>
          <a:prstGeom prst="rect">
            <a:avLst/>
          </a:prstGeom>
        </p:spPr>
      </p:pic>
    </p:spTree>
    <p:extLst>
      <p:ext uri="{BB962C8B-B14F-4D97-AF65-F5344CB8AC3E}">
        <p14:creationId xmlns:p14="http://schemas.microsoft.com/office/powerpoint/2010/main" val="4056104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1409242-B417-33DA-03C4-107A0FBB3F79}"/>
            </a:ext>
          </a:extLst>
        </p:cNvPr>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34C0330F-1D4F-4552-B799-615DD237B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Bierstadt"/>
              <a:ea typeface="+mn-ea"/>
              <a:cs typeface="+mn-cs"/>
            </a:endParaRPr>
          </a:p>
        </p:txBody>
      </p:sp>
      <p:sp>
        <p:nvSpPr>
          <p:cNvPr id="2" name="Title 1">
            <a:extLst>
              <a:ext uri="{FF2B5EF4-FFF2-40B4-BE49-F238E27FC236}">
                <a16:creationId xmlns:a16="http://schemas.microsoft.com/office/drawing/2014/main" id="{145CA8AD-503D-57B0-85C4-E3D5A4E457AC}"/>
              </a:ext>
            </a:extLst>
          </p:cNvPr>
          <p:cNvSpPr>
            <a:spLocks noGrp="1"/>
          </p:cNvSpPr>
          <p:nvPr>
            <p:ph type="title"/>
          </p:nvPr>
        </p:nvSpPr>
        <p:spPr>
          <a:xfrm>
            <a:off x="517871" y="794854"/>
            <a:ext cx="4754880" cy="741210"/>
          </a:xfrm>
        </p:spPr>
        <p:txBody>
          <a:bodyPr vert="horz" lIns="91440" tIns="45720" rIns="91440" bIns="45720" rtlCol="0" anchor="t">
            <a:normAutofit fontScale="90000"/>
          </a:bodyPr>
          <a:lstStyle/>
          <a:p>
            <a:r>
              <a:rPr lang="en-US" b="1" kern="1200" dirty="0">
                <a:solidFill>
                  <a:schemeClr val="tx1"/>
                </a:solidFill>
                <a:latin typeface="+mj-lt"/>
                <a:ea typeface="+mj-ea"/>
                <a:cs typeface="+mj-cs"/>
              </a:rPr>
              <a:t>Technology Stack</a:t>
            </a:r>
          </a:p>
        </p:txBody>
      </p:sp>
      <p:sp>
        <p:nvSpPr>
          <p:cNvPr id="16" name="Rectangle 15">
            <a:extLst>
              <a:ext uri="{FF2B5EF4-FFF2-40B4-BE49-F238E27FC236}">
                <a16:creationId xmlns:a16="http://schemas.microsoft.com/office/drawing/2014/main" id="{92BE0106-0C20-465B-A1BE-0BAC2737B1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1" y="508090"/>
            <a:ext cx="4672966" cy="14927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Bierstadt"/>
              <a:ea typeface="+mn-ea"/>
              <a:cs typeface="+mn-cs"/>
            </a:endParaRPr>
          </a:p>
        </p:txBody>
      </p:sp>
      <p:sp>
        <p:nvSpPr>
          <p:cNvPr id="7" name="TextBox 6">
            <a:extLst>
              <a:ext uri="{FF2B5EF4-FFF2-40B4-BE49-F238E27FC236}">
                <a16:creationId xmlns:a16="http://schemas.microsoft.com/office/drawing/2014/main" id="{66CB0D35-ED92-6D86-0496-BD4B37277561}"/>
              </a:ext>
            </a:extLst>
          </p:cNvPr>
          <p:cNvSpPr txBox="1"/>
          <p:nvPr/>
        </p:nvSpPr>
        <p:spPr>
          <a:xfrm>
            <a:off x="518253" y="1536064"/>
            <a:ext cx="4672584" cy="5192282"/>
          </a:xfrm>
          <a:prstGeom prst="rect">
            <a:avLst/>
          </a:prstGeom>
        </p:spPr>
        <p:txBody>
          <a:bodyPr vert="horz" lIns="91440" tIns="45720" rIns="91440" bIns="45720" rtlCol="0">
            <a:noAutofit/>
          </a:bodyPr>
          <a:lstStyle/>
          <a:p>
            <a:pPr marL="285750" indent="-228600">
              <a:spcAft>
                <a:spcPts val="600"/>
              </a:spcAft>
              <a:buFont typeface="Arial" panose="020B0604020202020204" pitchFamily="34" charset="0"/>
              <a:buChar char="•"/>
            </a:pPr>
            <a:r>
              <a:rPr lang="en-US" b="1" dirty="0"/>
              <a:t>Backend</a:t>
            </a:r>
            <a:r>
              <a:rPr lang="en-US" dirty="0"/>
              <a:t>: </a:t>
            </a:r>
          </a:p>
          <a:p>
            <a:pPr marL="742950" lvl="1" indent="-228600">
              <a:spcAft>
                <a:spcPts val="600"/>
              </a:spcAft>
              <a:buFont typeface="Arial" panose="020B0604020202020204" pitchFamily="34" charset="0"/>
              <a:buChar char="•"/>
            </a:pPr>
            <a:r>
              <a:rPr lang="en-US" dirty="0"/>
              <a:t>Spring Boot </a:t>
            </a:r>
          </a:p>
          <a:p>
            <a:pPr marL="285750" indent="-228600">
              <a:spcAft>
                <a:spcPts val="600"/>
              </a:spcAft>
              <a:buFont typeface="Arial" panose="020B0604020202020204" pitchFamily="34" charset="0"/>
              <a:buChar char="•"/>
            </a:pPr>
            <a:r>
              <a:rPr lang="en-US" b="1" dirty="0"/>
              <a:t>Security</a:t>
            </a:r>
            <a:r>
              <a:rPr lang="en-US" dirty="0"/>
              <a:t>: </a:t>
            </a:r>
          </a:p>
          <a:p>
            <a:pPr marL="742950" lvl="1" indent="-228600">
              <a:spcAft>
                <a:spcPts val="600"/>
              </a:spcAft>
              <a:buFont typeface="Arial" panose="020B0604020202020204" pitchFamily="34" charset="0"/>
              <a:buChar char="•"/>
            </a:pPr>
            <a:r>
              <a:rPr lang="en-US" dirty="0"/>
              <a:t>Spring Security with JWT token-based authentication</a:t>
            </a:r>
          </a:p>
          <a:p>
            <a:pPr marL="285750" indent="-228600">
              <a:spcAft>
                <a:spcPts val="600"/>
              </a:spcAft>
              <a:buFont typeface="Arial" panose="020B0604020202020204" pitchFamily="34" charset="0"/>
              <a:buChar char="•"/>
            </a:pPr>
            <a:r>
              <a:rPr lang="en-US" b="1" dirty="0"/>
              <a:t>Language</a:t>
            </a:r>
            <a:r>
              <a:rPr lang="en-US" dirty="0"/>
              <a:t>: </a:t>
            </a:r>
          </a:p>
          <a:p>
            <a:pPr marL="742950" lvl="1" indent="-228600">
              <a:spcAft>
                <a:spcPts val="600"/>
              </a:spcAft>
              <a:buFont typeface="Arial" panose="020B0604020202020204" pitchFamily="34" charset="0"/>
              <a:buChar char="•"/>
            </a:pPr>
            <a:r>
              <a:rPr lang="en-US" dirty="0"/>
              <a:t>Java 17+</a:t>
            </a:r>
          </a:p>
          <a:p>
            <a:pPr marL="285750" indent="-228600">
              <a:spcAft>
                <a:spcPts val="600"/>
              </a:spcAft>
              <a:buFont typeface="Arial" panose="020B0604020202020204" pitchFamily="34" charset="0"/>
              <a:buChar char="•"/>
            </a:pPr>
            <a:r>
              <a:rPr lang="en-US" b="1" dirty="0"/>
              <a:t>Build Automation: </a:t>
            </a:r>
          </a:p>
          <a:p>
            <a:pPr marL="742950" lvl="1" indent="-228600">
              <a:spcAft>
                <a:spcPts val="600"/>
              </a:spcAft>
              <a:buFont typeface="Arial" panose="020B0604020202020204" pitchFamily="34" charset="0"/>
              <a:buChar char="•"/>
            </a:pPr>
            <a:r>
              <a:rPr lang="en-US" dirty="0"/>
              <a:t>Maven </a:t>
            </a:r>
          </a:p>
          <a:p>
            <a:pPr marL="285750" indent="-228600">
              <a:spcAft>
                <a:spcPts val="600"/>
              </a:spcAft>
              <a:buFont typeface="Arial" panose="020B0604020202020204" pitchFamily="34" charset="0"/>
              <a:buChar char="•"/>
            </a:pPr>
            <a:r>
              <a:rPr lang="en-US" b="1" dirty="0"/>
              <a:t>Cloud Deployment: </a:t>
            </a:r>
          </a:p>
          <a:p>
            <a:pPr marL="742950" lvl="1" indent="-228600">
              <a:spcAft>
                <a:spcPts val="600"/>
              </a:spcAft>
              <a:buFont typeface="Arial" panose="020B0604020202020204" pitchFamily="34" charset="0"/>
              <a:buChar char="•"/>
            </a:pPr>
            <a:r>
              <a:rPr lang="en-US" dirty="0"/>
              <a:t>AWS (EC2)</a:t>
            </a:r>
          </a:p>
          <a:p>
            <a:pPr marL="285750" indent="-228600">
              <a:spcAft>
                <a:spcPts val="600"/>
              </a:spcAft>
              <a:buFont typeface="Arial" panose="020B0604020202020204" pitchFamily="34" charset="0"/>
              <a:buChar char="•"/>
            </a:pPr>
            <a:r>
              <a:rPr lang="en-US" b="1" dirty="0"/>
              <a:t>Database: </a:t>
            </a:r>
          </a:p>
          <a:p>
            <a:pPr marL="742950" lvl="1" indent="-228600">
              <a:spcAft>
                <a:spcPts val="600"/>
              </a:spcAft>
              <a:buFont typeface="Arial" panose="020B0604020202020204" pitchFamily="34" charset="0"/>
              <a:buChar char="•"/>
            </a:pPr>
            <a:r>
              <a:rPr lang="en-US" dirty="0"/>
              <a:t>MySQL (for user data persistence)</a:t>
            </a:r>
          </a:p>
          <a:p>
            <a:pPr marL="285750" indent="-228600">
              <a:spcAft>
                <a:spcPts val="600"/>
              </a:spcAft>
              <a:buFont typeface="Arial" panose="020B0604020202020204" pitchFamily="34" charset="0"/>
              <a:buChar char="•"/>
            </a:pPr>
            <a:r>
              <a:rPr lang="en-US" b="1" dirty="0"/>
              <a:t>Version Control: </a:t>
            </a:r>
          </a:p>
          <a:p>
            <a:pPr marL="742950" lvl="1" indent="-228600">
              <a:spcAft>
                <a:spcPts val="600"/>
              </a:spcAft>
              <a:buFont typeface="Arial" panose="020B0604020202020204" pitchFamily="34" charset="0"/>
              <a:buChar char="•"/>
            </a:pPr>
            <a:r>
              <a:rPr lang="en-US" dirty="0"/>
              <a:t>Git and GitHub</a:t>
            </a:r>
          </a:p>
        </p:txBody>
      </p:sp>
      <p:pic>
        <p:nvPicPr>
          <p:cNvPr id="9" name="Picture 8">
            <a:extLst>
              <a:ext uri="{FF2B5EF4-FFF2-40B4-BE49-F238E27FC236}">
                <a16:creationId xmlns:a16="http://schemas.microsoft.com/office/drawing/2014/main" id="{D622E787-E47F-E0A4-3C8A-BCA3F38D7CAC}"/>
              </a:ext>
            </a:extLst>
          </p:cNvPr>
          <p:cNvPicPr>
            <a:picLocks noChangeAspect="1"/>
          </p:cNvPicPr>
          <p:nvPr/>
        </p:nvPicPr>
        <p:blipFill>
          <a:blip r:embed="rId2"/>
          <a:srcRect l="11114" t="6767" r="7943" b="7262"/>
          <a:stretch/>
        </p:blipFill>
        <p:spPr>
          <a:xfrm>
            <a:off x="5433354" y="978408"/>
            <a:ext cx="6516036" cy="5588444"/>
          </a:xfrm>
          <a:prstGeom prst="rect">
            <a:avLst/>
          </a:prstGeom>
        </p:spPr>
      </p:pic>
    </p:spTree>
    <p:extLst>
      <p:ext uri="{BB962C8B-B14F-4D97-AF65-F5344CB8AC3E}">
        <p14:creationId xmlns:p14="http://schemas.microsoft.com/office/powerpoint/2010/main" val="23935836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FCB18CE-CE73-0136-1BFF-A69D613F5798}"/>
            </a:ext>
          </a:extLst>
        </p:cNvPr>
        <p:cNvGrpSpPr/>
        <p:nvPr/>
      </p:nvGrpSpPr>
      <p:grpSpPr>
        <a:xfrm>
          <a:off x="0" y="0"/>
          <a:ext cx="0" cy="0"/>
          <a:chOff x="0" y="0"/>
          <a:chExt cx="0" cy="0"/>
        </a:xfrm>
      </p:grpSpPr>
      <p:sp>
        <p:nvSpPr>
          <p:cNvPr id="12" name="Freeform: Shape 11">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EA67E988-5919-57BB-C7DE-D3EAD38A30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6209925"/>
            <a:ext cx="11155680" cy="45719"/>
          </a:xfrm>
          <a:custGeom>
            <a:avLst/>
            <a:gdLst/>
            <a:ahLst/>
            <a:cxnLst/>
            <a:rect l="l" t="t" r="r" b="b"/>
            <a:pathLst>
              <a:path w="8715708" h="45719">
                <a:moveTo>
                  <a:pt x="0" y="0"/>
                </a:moveTo>
                <a:lnTo>
                  <a:pt x="3694525" y="0"/>
                </a:lnTo>
                <a:lnTo>
                  <a:pt x="5021183" y="0"/>
                </a:lnTo>
                <a:lnTo>
                  <a:pt x="8715708" y="0"/>
                </a:lnTo>
                <a:lnTo>
                  <a:pt x="8715708" y="45719"/>
                </a:lnTo>
                <a:lnTo>
                  <a:pt x="5021183" y="45719"/>
                </a:lnTo>
                <a:lnTo>
                  <a:pt x="3694525" y="45719"/>
                </a:lnTo>
                <a:lnTo>
                  <a:pt x="0" y="4571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5820888B-4EA5-E0E8-6D52-7733E1E774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93F51C9-9D9B-2989-EB1B-EB80565D4F8C}"/>
              </a:ext>
            </a:extLst>
          </p:cNvPr>
          <p:cNvSpPr>
            <a:spLocks noGrp="1"/>
          </p:cNvSpPr>
          <p:nvPr>
            <p:ph type="title"/>
          </p:nvPr>
        </p:nvSpPr>
        <p:spPr>
          <a:xfrm>
            <a:off x="521208" y="63249"/>
            <a:ext cx="11149875" cy="381592"/>
          </a:xfrm>
        </p:spPr>
        <p:txBody>
          <a:bodyPr vert="horz" lIns="91440" tIns="45720" rIns="91440" bIns="45720" rtlCol="0" anchor="t">
            <a:normAutofit fontScale="90000"/>
          </a:bodyPr>
          <a:lstStyle/>
          <a:p>
            <a:r>
              <a:rPr lang="en-US" sz="2400" dirty="0"/>
              <a:t>Architecture Diagram</a:t>
            </a:r>
          </a:p>
        </p:txBody>
      </p:sp>
      <p:sp>
        <p:nvSpPr>
          <p:cNvPr id="18" name="Freeform: Shape 17">
            <a:extLst>
              <a:ext uri="{FF2B5EF4-FFF2-40B4-BE49-F238E27FC236}">
                <a16:creationId xmlns:a16="http://schemas.microsoft.com/office/drawing/2014/main" id="{06B5A8BF-0680-F9A7-27B1-3971EC9347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Picture 6">
            <a:extLst>
              <a:ext uri="{FF2B5EF4-FFF2-40B4-BE49-F238E27FC236}">
                <a16:creationId xmlns:a16="http://schemas.microsoft.com/office/drawing/2014/main" id="{E8C44117-E29F-452B-4569-F1CBC0076A06}"/>
              </a:ext>
            </a:extLst>
          </p:cNvPr>
          <p:cNvPicPr>
            <a:picLocks noChangeAspect="1"/>
          </p:cNvPicPr>
          <p:nvPr/>
        </p:nvPicPr>
        <p:blipFill>
          <a:blip r:embed="rId2"/>
          <a:srcRect t="7823"/>
          <a:stretch/>
        </p:blipFill>
        <p:spPr>
          <a:xfrm>
            <a:off x="1036745" y="782017"/>
            <a:ext cx="10115461" cy="6075983"/>
          </a:xfrm>
          <a:prstGeom prst="rect">
            <a:avLst/>
          </a:prstGeom>
        </p:spPr>
      </p:pic>
    </p:spTree>
    <p:extLst>
      <p:ext uri="{BB962C8B-B14F-4D97-AF65-F5344CB8AC3E}">
        <p14:creationId xmlns:p14="http://schemas.microsoft.com/office/powerpoint/2010/main" val="4245727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C50A6B-A484-1955-8DD3-0897B0960287}"/>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FD37439-DFAB-DFE8-BE06-581EFB4503E8}"/>
              </a:ext>
            </a:extLst>
          </p:cNvPr>
          <p:cNvSpPr>
            <a:spLocks noGrp="1"/>
          </p:cNvSpPr>
          <p:nvPr>
            <p:ph idx="1"/>
          </p:nvPr>
        </p:nvSpPr>
        <p:spPr>
          <a:xfrm>
            <a:off x="488066" y="1264052"/>
            <a:ext cx="11215867" cy="4658804"/>
          </a:xfrm>
        </p:spPr>
        <p:txBody>
          <a:bodyPr anchor="ctr">
            <a:normAutofit/>
          </a:bodyPr>
          <a:lstStyle/>
          <a:p>
            <a:pPr marL="0" indent="0" algn="ctr">
              <a:lnSpc>
                <a:spcPct val="150000"/>
              </a:lnSpc>
              <a:buNone/>
            </a:pPr>
            <a:r>
              <a:rPr lang="en-US" sz="4000" b="1" dirty="0"/>
              <a:t>Implementation</a:t>
            </a:r>
          </a:p>
        </p:txBody>
      </p:sp>
    </p:spTree>
    <p:extLst>
      <p:ext uri="{BB962C8B-B14F-4D97-AF65-F5344CB8AC3E}">
        <p14:creationId xmlns:p14="http://schemas.microsoft.com/office/powerpoint/2010/main" val="367977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5A9C56-60A8-9576-B758-B516D65ABD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108FA3-2BBD-B6EA-2FB8-5D0C2AB5D7E7}"/>
              </a:ext>
            </a:extLst>
          </p:cNvPr>
          <p:cNvSpPr>
            <a:spLocks noGrp="1"/>
          </p:cNvSpPr>
          <p:nvPr>
            <p:ph type="title"/>
          </p:nvPr>
        </p:nvSpPr>
        <p:spPr>
          <a:xfrm>
            <a:off x="521208" y="888256"/>
            <a:ext cx="11155680" cy="476906"/>
          </a:xfrm>
        </p:spPr>
        <p:txBody>
          <a:bodyPr>
            <a:noAutofit/>
          </a:bodyPr>
          <a:lstStyle/>
          <a:p>
            <a:r>
              <a:rPr lang="en-US" sz="2000" dirty="0"/>
              <a:t>Implementation of Technical requirements</a:t>
            </a:r>
          </a:p>
        </p:txBody>
      </p:sp>
      <p:sp>
        <p:nvSpPr>
          <p:cNvPr id="5" name="TextBox 4">
            <a:extLst>
              <a:ext uri="{FF2B5EF4-FFF2-40B4-BE49-F238E27FC236}">
                <a16:creationId xmlns:a16="http://schemas.microsoft.com/office/drawing/2014/main" id="{BA9878D4-9906-2665-3C0C-9E70DF26DBCC}"/>
              </a:ext>
            </a:extLst>
          </p:cNvPr>
          <p:cNvSpPr txBox="1"/>
          <p:nvPr/>
        </p:nvSpPr>
        <p:spPr>
          <a:xfrm>
            <a:off x="515113" y="1365162"/>
            <a:ext cx="8519705" cy="473206"/>
          </a:xfrm>
          <a:prstGeom prst="rect">
            <a:avLst/>
          </a:prstGeom>
          <a:noFill/>
        </p:spPr>
        <p:txBody>
          <a:bodyPr wrap="square">
            <a:spAutoFit/>
          </a:bodyPr>
          <a:lstStyle/>
          <a:p>
            <a:pPr algn="just">
              <a:lnSpc>
                <a:spcPct val="150000"/>
              </a:lnSpc>
            </a:pPr>
            <a:r>
              <a:rPr lang="en-US" b="1" dirty="0"/>
              <a:t>1. Validation</a:t>
            </a:r>
            <a:endParaRPr lang="en-US" dirty="0"/>
          </a:p>
        </p:txBody>
      </p:sp>
    </p:spTree>
    <p:extLst>
      <p:ext uri="{BB962C8B-B14F-4D97-AF65-F5344CB8AC3E}">
        <p14:creationId xmlns:p14="http://schemas.microsoft.com/office/powerpoint/2010/main" val="275879449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934B05-7574-AF42-795F-E5B4B721F4E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A2C470-05A0-464E-7937-FDCD542726CA}"/>
              </a:ext>
            </a:extLst>
          </p:cNvPr>
          <p:cNvSpPr>
            <a:spLocks noGrp="1"/>
          </p:cNvSpPr>
          <p:nvPr>
            <p:ph type="title"/>
          </p:nvPr>
        </p:nvSpPr>
        <p:spPr>
          <a:xfrm>
            <a:off x="521208" y="888256"/>
            <a:ext cx="11155680" cy="476906"/>
          </a:xfrm>
        </p:spPr>
        <p:txBody>
          <a:bodyPr>
            <a:noAutofit/>
          </a:bodyPr>
          <a:lstStyle/>
          <a:p>
            <a:r>
              <a:rPr lang="en-US" sz="2000" dirty="0"/>
              <a:t>Implementation of Technical requirements</a:t>
            </a:r>
          </a:p>
        </p:txBody>
      </p:sp>
      <p:sp>
        <p:nvSpPr>
          <p:cNvPr id="5" name="TextBox 4">
            <a:extLst>
              <a:ext uri="{FF2B5EF4-FFF2-40B4-BE49-F238E27FC236}">
                <a16:creationId xmlns:a16="http://schemas.microsoft.com/office/drawing/2014/main" id="{E3B3BC9A-7431-DFDD-87B5-8932E87E0364}"/>
              </a:ext>
            </a:extLst>
          </p:cNvPr>
          <p:cNvSpPr txBox="1"/>
          <p:nvPr/>
        </p:nvSpPr>
        <p:spPr>
          <a:xfrm>
            <a:off x="515113" y="1365162"/>
            <a:ext cx="8519705" cy="473206"/>
          </a:xfrm>
          <a:prstGeom prst="rect">
            <a:avLst/>
          </a:prstGeom>
          <a:noFill/>
        </p:spPr>
        <p:txBody>
          <a:bodyPr wrap="square">
            <a:spAutoFit/>
          </a:bodyPr>
          <a:lstStyle/>
          <a:p>
            <a:pPr algn="just">
              <a:lnSpc>
                <a:spcPct val="150000"/>
              </a:lnSpc>
            </a:pPr>
            <a:r>
              <a:rPr lang="en-US" b="1" dirty="0"/>
              <a:t>2. Security</a:t>
            </a:r>
            <a:endParaRPr lang="en-US" dirty="0"/>
          </a:p>
        </p:txBody>
      </p:sp>
    </p:spTree>
    <p:extLst>
      <p:ext uri="{BB962C8B-B14F-4D97-AF65-F5344CB8AC3E}">
        <p14:creationId xmlns:p14="http://schemas.microsoft.com/office/powerpoint/2010/main" val="77036314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AE2173-2142-1084-E8E5-0366D020DA5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040C1F2-C99B-3BD4-5EB2-1B2F76B547E3}"/>
              </a:ext>
            </a:extLst>
          </p:cNvPr>
          <p:cNvSpPr>
            <a:spLocks noGrp="1"/>
          </p:cNvSpPr>
          <p:nvPr>
            <p:ph type="title"/>
          </p:nvPr>
        </p:nvSpPr>
        <p:spPr>
          <a:xfrm>
            <a:off x="521208" y="888256"/>
            <a:ext cx="11155680" cy="476906"/>
          </a:xfrm>
        </p:spPr>
        <p:txBody>
          <a:bodyPr>
            <a:noAutofit/>
          </a:bodyPr>
          <a:lstStyle/>
          <a:p>
            <a:r>
              <a:rPr lang="en-US" sz="2000" dirty="0"/>
              <a:t>Implementation of Technical requirements</a:t>
            </a:r>
          </a:p>
        </p:txBody>
      </p:sp>
      <p:sp>
        <p:nvSpPr>
          <p:cNvPr id="5" name="TextBox 4">
            <a:extLst>
              <a:ext uri="{FF2B5EF4-FFF2-40B4-BE49-F238E27FC236}">
                <a16:creationId xmlns:a16="http://schemas.microsoft.com/office/drawing/2014/main" id="{9EFCFE41-01E9-EE1A-4014-3E0E666A3565}"/>
              </a:ext>
            </a:extLst>
          </p:cNvPr>
          <p:cNvSpPr txBox="1"/>
          <p:nvPr/>
        </p:nvSpPr>
        <p:spPr>
          <a:xfrm>
            <a:off x="515113" y="1365162"/>
            <a:ext cx="8519705" cy="473206"/>
          </a:xfrm>
          <a:prstGeom prst="rect">
            <a:avLst/>
          </a:prstGeom>
          <a:noFill/>
        </p:spPr>
        <p:txBody>
          <a:bodyPr wrap="square">
            <a:spAutoFit/>
          </a:bodyPr>
          <a:lstStyle/>
          <a:p>
            <a:pPr algn="just">
              <a:lnSpc>
                <a:spcPct val="150000"/>
              </a:lnSpc>
            </a:pPr>
            <a:r>
              <a:rPr lang="en-US" b="1" dirty="0"/>
              <a:t>3. Global Exception</a:t>
            </a:r>
            <a:endParaRPr lang="en-US" dirty="0"/>
          </a:p>
        </p:txBody>
      </p:sp>
    </p:spTree>
    <p:extLst>
      <p:ext uri="{BB962C8B-B14F-4D97-AF65-F5344CB8AC3E}">
        <p14:creationId xmlns:p14="http://schemas.microsoft.com/office/powerpoint/2010/main" val="3390358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B809D9-8A83-B0D1-6842-4CF2DB37F21E}"/>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78736C-8BEA-C600-2CA5-35850BE5ABDF}"/>
              </a:ext>
            </a:extLst>
          </p:cNvPr>
          <p:cNvSpPr>
            <a:spLocks noGrp="1"/>
          </p:cNvSpPr>
          <p:nvPr>
            <p:ph idx="1"/>
          </p:nvPr>
        </p:nvSpPr>
        <p:spPr>
          <a:xfrm>
            <a:off x="488066" y="1264052"/>
            <a:ext cx="11215867" cy="4658804"/>
          </a:xfrm>
        </p:spPr>
        <p:txBody>
          <a:bodyPr anchor="ctr">
            <a:normAutofit/>
          </a:bodyPr>
          <a:lstStyle/>
          <a:p>
            <a:pPr marL="0" indent="0" algn="ctr">
              <a:lnSpc>
                <a:spcPct val="150000"/>
              </a:lnSpc>
              <a:buNone/>
            </a:pPr>
            <a:r>
              <a:rPr lang="en-US" sz="4000" b="1" dirty="0"/>
              <a:t>Domain</a:t>
            </a:r>
          </a:p>
          <a:p>
            <a:pPr marL="0" indent="0" algn="ctr">
              <a:lnSpc>
                <a:spcPct val="150000"/>
              </a:lnSpc>
              <a:buNone/>
            </a:pPr>
            <a:r>
              <a:rPr lang="en-US" sz="4000" b="1" dirty="0"/>
              <a:t>E-Commerce</a:t>
            </a:r>
          </a:p>
        </p:txBody>
      </p:sp>
    </p:spTree>
    <p:extLst>
      <p:ext uri="{BB962C8B-B14F-4D97-AF65-F5344CB8AC3E}">
        <p14:creationId xmlns:p14="http://schemas.microsoft.com/office/powerpoint/2010/main" val="9476232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E5C32F-B0D0-3DC6-4152-671BE2C1F25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34C2C9-2591-02B2-26BF-C47EE3ABDED1}"/>
              </a:ext>
            </a:extLst>
          </p:cNvPr>
          <p:cNvSpPr>
            <a:spLocks noGrp="1"/>
          </p:cNvSpPr>
          <p:nvPr>
            <p:ph type="title"/>
          </p:nvPr>
        </p:nvSpPr>
        <p:spPr>
          <a:xfrm>
            <a:off x="521208" y="888256"/>
            <a:ext cx="11155680" cy="476906"/>
          </a:xfrm>
        </p:spPr>
        <p:txBody>
          <a:bodyPr>
            <a:noAutofit/>
          </a:bodyPr>
          <a:lstStyle/>
          <a:p>
            <a:r>
              <a:rPr lang="en-US" sz="2000" dirty="0"/>
              <a:t>Implementation of Technical requirements</a:t>
            </a:r>
          </a:p>
        </p:txBody>
      </p:sp>
      <p:sp>
        <p:nvSpPr>
          <p:cNvPr id="5" name="TextBox 4">
            <a:extLst>
              <a:ext uri="{FF2B5EF4-FFF2-40B4-BE49-F238E27FC236}">
                <a16:creationId xmlns:a16="http://schemas.microsoft.com/office/drawing/2014/main" id="{16611061-BD5E-D4D8-0B79-586CAAF74D55}"/>
              </a:ext>
            </a:extLst>
          </p:cNvPr>
          <p:cNvSpPr txBox="1"/>
          <p:nvPr/>
        </p:nvSpPr>
        <p:spPr>
          <a:xfrm>
            <a:off x="515113" y="1365162"/>
            <a:ext cx="8519705" cy="473206"/>
          </a:xfrm>
          <a:prstGeom prst="rect">
            <a:avLst/>
          </a:prstGeom>
          <a:noFill/>
        </p:spPr>
        <p:txBody>
          <a:bodyPr wrap="square">
            <a:spAutoFit/>
          </a:bodyPr>
          <a:lstStyle/>
          <a:p>
            <a:pPr algn="just">
              <a:lnSpc>
                <a:spcPct val="150000"/>
              </a:lnSpc>
            </a:pPr>
            <a:r>
              <a:rPr lang="en-US" b="1" dirty="0"/>
              <a:t>4. Unit Testing</a:t>
            </a:r>
            <a:endParaRPr lang="en-US" dirty="0"/>
          </a:p>
        </p:txBody>
      </p:sp>
    </p:spTree>
    <p:extLst>
      <p:ext uri="{BB962C8B-B14F-4D97-AF65-F5344CB8AC3E}">
        <p14:creationId xmlns:p14="http://schemas.microsoft.com/office/powerpoint/2010/main" val="32573629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AA309B-8D3B-D15E-6D04-D345C84E09E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F2BAE0-C164-8D0E-F94F-485F1F02CC6C}"/>
              </a:ext>
            </a:extLst>
          </p:cNvPr>
          <p:cNvSpPr>
            <a:spLocks noGrp="1"/>
          </p:cNvSpPr>
          <p:nvPr>
            <p:ph type="title"/>
          </p:nvPr>
        </p:nvSpPr>
        <p:spPr>
          <a:xfrm>
            <a:off x="521208" y="888256"/>
            <a:ext cx="11155680" cy="476906"/>
          </a:xfrm>
        </p:spPr>
        <p:txBody>
          <a:bodyPr>
            <a:noAutofit/>
          </a:bodyPr>
          <a:lstStyle/>
          <a:p>
            <a:r>
              <a:rPr lang="en-US" sz="2000" dirty="0"/>
              <a:t>Implementation of Technical requirements</a:t>
            </a:r>
          </a:p>
        </p:txBody>
      </p:sp>
      <p:sp>
        <p:nvSpPr>
          <p:cNvPr id="5" name="TextBox 4">
            <a:extLst>
              <a:ext uri="{FF2B5EF4-FFF2-40B4-BE49-F238E27FC236}">
                <a16:creationId xmlns:a16="http://schemas.microsoft.com/office/drawing/2014/main" id="{F71EAA32-6DCA-D87E-B575-0C7E00C2BFA2}"/>
              </a:ext>
            </a:extLst>
          </p:cNvPr>
          <p:cNvSpPr txBox="1"/>
          <p:nvPr/>
        </p:nvSpPr>
        <p:spPr>
          <a:xfrm>
            <a:off x="515113" y="1365162"/>
            <a:ext cx="8519705" cy="473206"/>
          </a:xfrm>
          <a:prstGeom prst="rect">
            <a:avLst/>
          </a:prstGeom>
          <a:noFill/>
        </p:spPr>
        <p:txBody>
          <a:bodyPr wrap="square">
            <a:spAutoFit/>
          </a:bodyPr>
          <a:lstStyle/>
          <a:p>
            <a:pPr algn="just">
              <a:lnSpc>
                <a:spcPct val="150000"/>
              </a:lnSpc>
            </a:pPr>
            <a:r>
              <a:rPr lang="en-US" b="1" dirty="0"/>
              <a:t>5. Deployment</a:t>
            </a:r>
            <a:endParaRPr lang="en-US" dirty="0"/>
          </a:p>
        </p:txBody>
      </p:sp>
    </p:spTree>
    <p:extLst>
      <p:ext uri="{BB962C8B-B14F-4D97-AF65-F5344CB8AC3E}">
        <p14:creationId xmlns:p14="http://schemas.microsoft.com/office/powerpoint/2010/main" val="7833566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4E21B4-D605-EEC0-8427-F14A2DC5AAD8}"/>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5572F53-2A9D-6C4B-4316-85D863DEE26E}"/>
              </a:ext>
            </a:extLst>
          </p:cNvPr>
          <p:cNvSpPr>
            <a:spLocks noGrp="1"/>
          </p:cNvSpPr>
          <p:nvPr>
            <p:ph idx="1"/>
          </p:nvPr>
        </p:nvSpPr>
        <p:spPr>
          <a:xfrm>
            <a:off x="488066" y="1264052"/>
            <a:ext cx="11215867" cy="4658804"/>
          </a:xfrm>
        </p:spPr>
        <p:txBody>
          <a:bodyPr anchor="ctr">
            <a:normAutofit/>
          </a:bodyPr>
          <a:lstStyle/>
          <a:p>
            <a:pPr marL="0" indent="0" algn="ctr">
              <a:lnSpc>
                <a:spcPct val="150000"/>
              </a:lnSpc>
              <a:buNone/>
            </a:pPr>
            <a:r>
              <a:rPr lang="en-US" sz="4000" b="1" dirty="0"/>
              <a:t>Future Enhancement</a:t>
            </a:r>
          </a:p>
        </p:txBody>
      </p:sp>
    </p:spTree>
    <p:extLst>
      <p:ext uri="{BB962C8B-B14F-4D97-AF65-F5344CB8AC3E}">
        <p14:creationId xmlns:p14="http://schemas.microsoft.com/office/powerpoint/2010/main" val="358834275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5333D5-C828-E1BF-BF1C-B91CF1132F7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72B3340-667A-625B-5F6C-CA1186E74FD8}"/>
              </a:ext>
            </a:extLst>
          </p:cNvPr>
          <p:cNvSpPr>
            <a:spLocks noGrp="1"/>
          </p:cNvSpPr>
          <p:nvPr>
            <p:ph type="title"/>
          </p:nvPr>
        </p:nvSpPr>
        <p:spPr>
          <a:xfrm>
            <a:off x="521208" y="888256"/>
            <a:ext cx="11155680" cy="476906"/>
          </a:xfrm>
        </p:spPr>
        <p:txBody>
          <a:bodyPr>
            <a:noAutofit/>
          </a:bodyPr>
          <a:lstStyle/>
          <a:p>
            <a:r>
              <a:rPr lang="en-US" sz="2000" dirty="0"/>
              <a:t>List of Future Enhancement</a:t>
            </a:r>
          </a:p>
        </p:txBody>
      </p:sp>
      <p:sp>
        <p:nvSpPr>
          <p:cNvPr id="5" name="TextBox 4">
            <a:extLst>
              <a:ext uri="{FF2B5EF4-FFF2-40B4-BE49-F238E27FC236}">
                <a16:creationId xmlns:a16="http://schemas.microsoft.com/office/drawing/2014/main" id="{04805DBA-C066-2983-0DC8-26090B69E5A0}"/>
              </a:ext>
            </a:extLst>
          </p:cNvPr>
          <p:cNvSpPr txBox="1"/>
          <p:nvPr/>
        </p:nvSpPr>
        <p:spPr>
          <a:xfrm>
            <a:off x="515113" y="1365162"/>
            <a:ext cx="8519705" cy="3093154"/>
          </a:xfrm>
          <a:prstGeom prst="rect">
            <a:avLst/>
          </a:prstGeom>
          <a:noFill/>
        </p:spPr>
        <p:txBody>
          <a:bodyPr wrap="square">
            <a:spAutoFit/>
          </a:bodyPr>
          <a:lstStyle/>
          <a:p>
            <a:pPr marL="342900" indent="-342900" algn="just">
              <a:lnSpc>
                <a:spcPct val="200000"/>
              </a:lnSpc>
              <a:buAutoNum type="arabicPeriod"/>
            </a:pPr>
            <a:r>
              <a:rPr lang="en-US" sz="2000" b="1" dirty="0"/>
              <a:t>Manage token in server side (Invalidate after logout)</a:t>
            </a:r>
          </a:p>
          <a:p>
            <a:pPr marL="342900" indent="-342900" algn="just">
              <a:lnSpc>
                <a:spcPct val="200000"/>
              </a:lnSpc>
              <a:buAutoNum type="arabicPeriod"/>
            </a:pPr>
            <a:r>
              <a:rPr lang="en-US" sz="2000" b="1" dirty="0"/>
              <a:t>Maintain login status and history</a:t>
            </a:r>
          </a:p>
          <a:p>
            <a:pPr marL="342900" indent="-342900" algn="just">
              <a:lnSpc>
                <a:spcPct val="200000"/>
              </a:lnSpc>
              <a:buAutoNum type="arabicPeriod"/>
            </a:pPr>
            <a:r>
              <a:rPr lang="en-US" sz="2000" b="1" dirty="0"/>
              <a:t>Stop accessing of inactive user </a:t>
            </a:r>
          </a:p>
          <a:p>
            <a:pPr marL="342900" indent="-342900" algn="just">
              <a:lnSpc>
                <a:spcPct val="200000"/>
              </a:lnSpc>
              <a:buAutoNum type="arabicPeriod"/>
            </a:pPr>
            <a:r>
              <a:rPr lang="en-US" sz="2000" b="1" dirty="0"/>
              <a:t>Add more Unit Testing</a:t>
            </a:r>
          </a:p>
          <a:p>
            <a:pPr marL="342900" indent="-342900" algn="just">
              <a:lnSpc>
                <a:spcPct val="200000"/>
              </a:lnSpc>
              <a:buAutoNum type="arabicPeriod"/>
            </a:pPr>
            <a:r>
              <a:rPr lang="en-US" sz="2000" b="1" dirty="0" err="1"/>
              <a:t>Github</a:t>
            </a:r>
            <a:r>
              <a:rPr lang="en-US" sz="2000" b="1" dirty="0"/>
              <a:t> action</a:t>
            </a:r>
          </a:p>
        </p:txBody>
      </p:sp>
    </p:spTree>
    <p:extLst>
      <p:ext uri="{BB962C8B-B14F-4D97-AF65-F5344CB8AC3E}">
        <p14:creationId xmlns:p14="http://schemas.microsoft.com/office/powerpoint/2010/main" val="17810040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D5598D-4577-225C-B8B4-E3CBB082BBBB}"/>
            </a:ext>
          </a:extLst>
        </p:cNvPr>
        <p:cNvGrpSpPr/>
        <p:nvPr/>
      </p:nvGrpSpPr>
      <p:grpSpPr>
        <a:xfrm>
          <a:off x="0" y="0"/>
          <a:ext cx="0" cy="0"/>
          <a:chOff x="0" y="0"/>
          <a:chExt cx="0" cy="0"/>
        </a:xfrm>
      </p:grpSpPr>
      <p:sp>
        <p:nvSpPr>
          <p:cNvPr id="65" name="Freeform: Shape 55">
            <a:extLst>
              <a:ext uri="{FF2B5EF4-FFF2-40B4-BE49-F238E27FC236}">
                <a16:creationId xmlns:a16="http://schemas.microsoft.com/office/drawing/2014/main" id="{774A975B-A886-5202-0489-6965514A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6" name="Freeform: Shape 57">
            <a:extLst>
              <a:ext uri="{FF2B5EF4-FFF2-40B4-BE49-F238E27FC236}">
                <a16:creationId xmlns:a16="http://schemas.microsoft.com/office/drawing/2014/main" id="{EA67E988-5919-57BB-C7DE-D3EAD38A30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70" y="6209925"/>
            <a:ext cx="11155680" cy="45719"/>
          </a:xfrm>
          <a:custGeom>
            <a:avLst/>
            <a:gdLst/>
            <a:ahLst/>
            <a:cxnLst/>
            <a:rect l="l" t="t" r="r" b="b"/>
            <a:pathLst>
              <a:path w="8715708" h="45719">
                <a:moveTo>
                  <a:pt x="0" y="0"/>
                </a:moveTo>
                <a:lnTo>
                  <a:pt x="3694525" y="0"/>
                </a:lnTo>
                <a:lnTo>
                  <a:pt x="5021183" y="0"/>
                </a:lnTo>
                <a:lnTo>
                  <a:pt x="8715708" y="0"/>
                </a:lnTo>
                <a:lnTo>
                  <a:pt x="8715708" y="45719"/>
                </a:lnTo>
                <a:lnTo>
                  <a:pt x="5021183" y="45719"/>
                </a:lnTo>
                <a:lnTo>
                  <a:pt x="3694525" y="45719"/>
                </a:lnTo>
                <a:lnTo>
                  <a:pt x="0" y="4571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67" name="Rectangle 66">
            <a:extLst>
              <a:ext uri="{FF2B5EF4-FFF2-40B4-BE49-F238E27FC236}">
                <a16:creationId xmlns:a16="http://schemas.microsoft.com/office/drawing/2014/main" id="{CD7F9EC8-0E2C-4023-9DD1-73BEF6B80D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79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4CB7F6B-BBAA-F410-BDED-8DA573446056}"/>
              </a:ext>
            </a:extLst>
          </p:cNvPr>
          <p:cNvSpPr>
            <a:spLocks noGrp="1"/>
          </p:cNvSpPr>
          <p:nvPr>
            <p:ph type="title"/>
          </p:nvPr>
        </p:nvSpPr>
        <p:spPr>
          <a:xfrm>
            <a:off x="521208" y="978408"/>
            <a:ext cx="7565779" cy="1386996"/>
          </a:xfrm>
        </p:spPr>
        <p:txBody>
          <a:bodyPr vert="horz" lIns="91440" tIns="45720" rIns="91440" bIns="45720" rtlCol="0" anchor="t">
            <a:normAutofit/>
          </a:bodyPr>
          <a:lstStyle/>
          <a:p>
            <a:r>
              <a:rPr lang="en-US" sz="5400" dirty="0"/>
              <a:t>Thank you, professors</a:t>
            </a:r>
          </a:p>
        </p:txBody>
      </p:sp>
      <p:sp>
        <p:nvSpPr>
          <p:cNvPr id="68" name="Freeform: Shape 61">
            <a:extLst>
              <a:ext uri="{FF2B5EF4-FFF2-40B4-BE49-F238E27FC236}">
                <a16:creationId xmlns:a16="http://schemas.microsoft.com/office/drawing/2014/main" id="{DD646702-1788-B97D-918B-46834CD1E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9" y="508090"/>
            <a:ext cx="11153214" cy="149279"/>
          </a:xfrm>
          <a:custGeom>
            <a:avLst/>
            <a:gdLst>
              <a:gd name="connsiteX0" fmla="*/ 0 w 8085002"/>
              <a:gd name="connsiteY0" fmla="*/ 0 h 149279"/>
              <a:gd name="connsiteX1" fmla="*/ 8085002 w 8085002"/>
              <a:gd name="connsiteY1" fmla="*/ 0 h 149279"/>
              <a:gd name="connsiteX2" fmla="*/ 8085002 w 8085002"/>
              <a:gd name="connsiteY2" fmla="*/ 149279 h 149279"/>
              <a:gd name="connsiteX3" fmla="*/ 0 w 8085002"/>
              <a:gd name="connsiteY3" fmla="*/ 149279 h 149279"/>
            </a:gdLst>
            <a:ahLst/>
            <a:cxnLst>
              <a:cxn ang="0">
                <a:pos x="connsiteX0" y="connsiteY0"/>
              </a:cxn>
              <a:cxn ang="0">
                <a:pos x="connsiteX1" y="connsiteY1"/>
              </a:cxn>
              <a:cxn ang="0">
                <a:pos x="connsiteX2" y="connsiteY2"/>
              </a:cxn>
              <a:cxn ang="0">
                <a:pos x="connsiteX3" y="connsiteY3"/>
              </a:cxn>
            </a:cxnLst>
            <a:rect l="l" t="t" r="r" b="b"/>
            <a:pathLst>
              <a:path w="8085002" h="149279">
                <a:moveTo>
                  <a:pt x="0" y="0"/>
                </a:moveTo>
                <a:lnTo>
                  <a:pt x="8085002" y="0"/>
                </a:lnTo>
                <a:lnTo>
                  <a:pt x="8085002" y="149279"/>
                </a:lnTo>
                <a:lnTo>
                  <a:pt x="0" y="14927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9" name="Picture 8">
            <a:extLst>
              <a:ext uri="{FF2B5EF4-FFF2-40B4-BE49-F238E27FC236}">
                <a16:creationId xmlns:a16="http://schemas.microsoft.com/office/drawing/2014/main" id="{C7ED8ECB-B246-EAB7-8EF7-F458CFFC4EAE}"/>
              </a:ext>
            </a:extLst>
          </p:cNvPr>
          <p:cNvPicPr>
            <a:picLocks noChangeAspect="1"/>
          </p:cNvPicPr>
          <p:nvPr/>
        </p:nvPicPr>
        <p:blipFill>
          <a:blip r:embed="rId2"/>
          <a:stretch>
            <a:fillRect/>
          </a:stretch>
        </p:blipFill>
        <p:spPr>
          <a:xfrm>
            <a:off x="1467871" y="2516605"/>
            <a:ext cx="3615392" cy="3615392"/>
          </a:xfrm>
          <a:prstGeom prst="rect">
            <a:avLst/>
          </a:prstGeom>
        </p:spPr>
      </p:pic>
      <p:pic>
        <p:nvPicPr>
          <p:cNvPr id="11" name="Picture 10">
            <a:extLst>
              <a:ext uri="{FF2B5EF4-FFF2-40B4-BE49-F238E27FC236}">
                <a16:creationId xmlns:a16="http://schemas.microsoft.com/office/drawing/2014/main" id="{2AA78F5D-C117-2327-E138-59F1749CF266}"/>
              </a:ext>
            </a:extLst>
          </p:cNvPr>
          <p:cNvPicPr>
            <a:picLocks noChangeAspect="1"/>
          </p:cNvPicPr>
          <p:nvPr/>
        </p:nvPicPr>
        <p:blipFill>
          <a:blip r:embed="rId3"/>
          <a:stretch>
            <a:fillRect/>
          </a:stretch>
        </p:blipFill>
        <p:spPr>
          <a:xfrm>
            <a:off x="7126833" y="2516698"/>
            <a:ext cx="3615392" cy="3615392"/>
          </a:xfrm>
          <a:prstGeom prst="rect">
            <a:avLst/>
          </a:prstGeom>
        </p:spPr>
      </p:pic>
      <p:sp>
        <p:nvSpPr>
          <p:cNvPr id="64" name="Freeform: Shape 63">
            <a:extLst>
              <a:ext uri="{FF2B5EF4-FFF2-40B4-BE49-F238E27FC236}">
                <a16:creationId xmlns:a16="http://schemas.microsoft.com/office/drawing/2014/main" id="{F6B4FCA5-23FA-C759-8E23-68410B3505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868" y="6300216"/>
            <a:ext cx="11165482" cy="45719"/>
          </a:xfrm>
          <a:custGeom>
            <a:avLst/>
            <a:gdLst>
              <a:gd name="connsiteX0" fmla="*/ 0 w 11165482"/>
              <a:gd name="connsiteY0" fmla="*/ 0 h 45719"/>
              <a:gd name="connsiteX1" fmla="*/ 3694525 w 11165482"/>
              <a:gd name="connsiteY1" fmla="*/ 0 h 45719"/>
              <a:gd name="connsiteX2" fmla="*/ 5021183 w 11165482"/>
              <a:gd name="connsiteY2" fmla="*/ 0 h 45719"/>
              <a:gd name="connsiteX3" fmla="*/ 6144299 w 11165482"/>
              <a:gd name="connsiteY3" fmla="*/ 0 h 45719"/>
              <a:gd name="connsiteX4" fmla="*/ 8715708 w 11165482"/>
              <a:gd name="connsiteY4" fmla="*/ 0 h 45719"/>
              <a:gd name="connsiteX5" fmla="*/ 11165482 w 11165482"/>
              <a:gd name="connsiteY5" fmla="*/ 0 h 45719"/>
              <a:gd name="connsiteX6" fmla="*/ 11165482 w 11165482"/>
              <a:gd name="connsiteY6" fmla="*/ 45719 h 45719"/>
              <a:gd name="connsiteX7" fmla="*/ 8715708 w 11165482"/>
              <a:gd name="connsiteY7" fmla="*/ 45719 h 45719"/>
              <a:gd name="connsiteX8" fmla="*/ 6144299 w 11165482"/>
              <a:gd name="connsiteY8" fmla="*/ 45719 h 45719"/>
              <a:gd name="connsiteX9" fmla="*/ 5021183 w 11165482"/>
              <a:gd name="connsiteY9" fmla="*/ 45719 h 45719"/>
              <a:gd name="connsiteX10" fmla="*/ 3694525 w 11165482"/>
              <a:gd name="connsiteY10" fmla="*/ 45719 h 45719"/>
              <a:gd name="connsiteX11" fmla="*/ 0 w 11165482"/>
              <a:gd name="connsiteY11" fmla="*/ 45719 h 45719"/>
              <a:gd name="connsiteX0" fmla="*/ 0 w 11165482"/>
              <a:gd name="connsiteY0" fmla="*/ 0 h 45719"/>
              <a:gd name="connsiteX1" fmla="*/ 3694525 w 11165482"/>
              <a:gd name="connsiteY1" fmla="*/ 0 h 45719"/>
              <a:gd name="connsiteX2" fmla="*/ 6144299 w 11165482"/>
              <a:gd name="connsiteY2" fmla="*/ 0 h 45719"/>
              <a:gd name="connsiteX3" fmla="*/ 8715708 w 11165482"/>
              <a:gd name="connsiteY3" fmla="*/ 0 h 45719"/>
              <a:gd name="connsiteX4" fmla="*/ 11165482 w 11165482"/>
              <a:gd name="connsiteY4" fmla="*/ 0 h 45719"/>
              <a:gd name="connsiteX5" fmla="*/ 11165482 w 11165482"/>
              <a:gd name="connsiteY5" fmla="*/ 45719 h 45719"/>
              <a:gd name="connsiteX6" fmla="*/ 8715708 w 11165482"/>
              <a:gd name="connsiteY6" fmla="*/ 45719 h 45719"/>
              <a:gd name="connsiteX7" fmla="*/ 6144299 w 11165482"/>
              <a:gd name="connsiteY7" fmla="*/ 45719 h 45719"/>
              <a:gd name="connsiteX8" fmla="*/ 5021183 w 11165482"/>
              <a:gd name="connsiteY8" fmla="*/ 45719 h 45719"/>
              <a:gd name="connsiteX9" fmla="*/ 3694525 w 11165482"/>
              <a:gd name="connsiteY9" fmla="*/ 45719 h 45719"/>
              <a:gd name="connsiteX10" fmla="*/ 0 w 11165482"/>
              <a:gd name="connsiteY10" fmla="*/ 45719 h 45719"/>
              <a:gd name="connsiteX11" fmla="*/ 0 w 11165482"/>
              <a:gd name="connsiteY11" fmla="*/ 0 h 45719"/>
              <a:gd name="connsiteX0" fmla="*/ 0 w 11165482"/>
              <a:gd name="connsiteY0" fmla="*/ 0 h 45719"/>
              <a:gd name="connsiteX1" fmla="*/ 3694525 w 11165482"/>
              <a:gd name="connsiteY1" fmla="*/ 0 h 45719"/>
              <a:gd name="connsiteX2" fmla="*/ 6144299 w 11165482"/>
              <a:gd name="connsiteY2" fmla="*/ 0 h 45719"/>
              <a:gd name="connsiteX3" fmla="*/ 8715708 w 11165482"/>
              <a:gd name="connsiteY3" fmla="*/ 0 h 45719"/>
              <a:gd name="connsiteX4" fmla="*/ 11165482 w 11165482"/>
              <a:gd name="connsiteY4" fmla="*/ 0 h 45719"/>
              <a:gd name="connsiteX5" fmla="*/ 11165482 w 11165482"/>
              <a:gd name="connsiteY5" fmla="*/ 45719 h 45719"/>
              <a:gd name="connsiteX6" fmla="*/ 8715708 w 11165482"/>
              <a:gd name="connsiteY6" fmla="*/ 45719 h 45719"/>
              <a:gd name="connsiteX7" fmla="*/ 6144299 w 11165482"/>
              <a:gd name="connsiteY7" fmla="*/ 45719 h 45719"/>
              <a:gd name="connsiteX8" fmla="*/ 5021183 w 11165482"/>
              <a:gd name="connsiteY8" fmla="*/ 45719 h 45719"/>
              <a:gd name="connsiteX9" fmla="*/ 0 w 11165482"/>
              <a:gd name="connsiteY9" fmla="*/ 45719 h 45719"/>
              <a:gd name="connsiteX10" fmla="*/ 0 w 11165482"/>
              <a:gd name="connsiteY10" fmla="*/ 0 h 45719"/>
              <a:gd name="connsiteX0" fmla="*/ 0 w 11165482"/>
              <a:gd name="connsiteY0" fmla="*/ 0 h 45719"/>
              <a:gd name="connsiteX1" fmla="*/ 6144299 w 11165482"/>
              <a:gd name="connsiteY1" fmla="*/ 0 h 45719"/>
              <a:gd name="connsiteX2" fmla="*/ 8715708 w 11165482"/>
              <a:gd name="connsiteY2" fmla="*/ 0 h 45719"/>
              <a:gd name="connsiteX3" fmla="*/ 11165482 w 11165482"/>
              <a:gd name="connsiteY3" fmla="*/ 0 h 45719"/>
              <a:gd name="connsiteX4" fmla="*/ 11165482 w 11165482"/>
              <a:gd name="connsiteY4" fmla="*/ 45719 h 45719"/>
              <a:gd name="connsiteX5" fmla="*/ 8715708 w 11165482"/>
              <a:gd name="connsiteY5" fmla="*/ 45719 h 45719"/>
              <a:gd name="connsiteX6" fmla="*/ 6144299 w 11165482"/>
              <a:gd name="connsiteY6" fmla="*/ 45719 h 45719"/>
              <a:gd name="connsiteX7" fmla="*/ 5021183 w 11165482"/>
              <a:gd name="connsiteY7" fmla="*/ 45719 h 45719"/>
              <a:gd name="connsiteX8" fmla="*/ 0 w 11165482"/>
              <a:gd name="connsiteY8" fmla="*/ 45719 h 45719"/>
              <a:gd name="connsiteX9" fmla="*/ 0 w 11165482"/>
              <a:gd name="connsiteY9" fmla="*/ 0 h 45719"/>
              <a:gd name="connsiteX0" fmla="*/ 0 w 11165482"/>
              <a:gd name="connsiteY0" fmla="*/ 0 h 45719"/>
              <a:gd name="connsiteX1" fmla="*/ 6144299 w 11165482"/>
              <a:gd name="connsiteY1" fmla="*/ 0 h 45719"/>
              <a:gd name="connsiteX2" fmla="*/ 8715708 w 11165482"/>
              <a:gd name="connsiteY2" fmla="*/ 0 h 45719"/>
              <a:gd name="connsiteX3" fmla="*/ 11165482 w 11165482"/>
              <a:gd name="connsiteY3" fmla="*/ 0 h 45719"/>
              <a:gd name="connsiteX4" fmla="*/ 11165482 w 11165482"/>
              <a:gd name="connsiteY4" fmla="*/ 45719 h 45719"/>
              <a:gd name="connsiteX5" fmla="*/ 8715708 w 11165482"/>
              <a:gd name="connsiteY5" fmla="*/ 45719 h 45719"/>
              <a:gd name="connsiteX6" fmla="*/ 5021183 w 11165482"/>
              <a:gd name="connsiteY6" fmla="*/ 45719 h 45719"/>
              <a:gd name="connsiteX7" fmla="*/ 0 w 11165482"/>
              <a:gd name="connsiteY7" fmla="*/ 45719 h 45719"/>
              <a:gd name="connsiteX8" fmla="*/ 0 w 11165482"/>
              <a:gd name="connsiteY8" fmla="*/ 0 h 45719"/>
              <a:gd name="connsiteX0" fmla="*/ 0 w 11165482"/>
              <a:gd name="connsiteY0" fmla="*/ 0 h 45719"/>
              <a:gd name="connsiteX1" fmla="*/ 8715708 w 11165482"/>
              <a:gd name="connsiteY1" fmla="*/ 0 h 45719"/>
              <a:gd name="connsiteX2" fmla="*/ 11165482 w 11165482"/>
              <a:gd name="connsiteY2" fmla="*/ 0 h 45719"/>
              <a:gd name="connsiteX3" fmla="*/ 11165482 w 11165482"/>
              <a:gd name="connsiteY3" fmla="*/ 45719 h 45719"/>
              <a:gd name="connsiteX4" fmla="*/ 8715708 w 11165482"/>
              <a:gd name="connsiteY4" fmla="*/ 45719 h 45719"/>
              <a:gd name="connsiteX5" fmla="*/ 5021183 w 11165482"/>
              <a:gd name="connsiteY5" fmla="*/ 45719 h 45719"/>
              <a:gd name="connsiteX6" fmla="*/ 0 w 11165482"/>
              <a:gd name="connsiteY6" fmla="*/ 45719 h 45719"/>
              <a:gd name="connsiteX7" fmla="*/ 0 w 11165482"/>
              <a:gd name="connsiteY7" fmla="*/ 0 h 45719"/>
              <a:gd name="connsiteX0" fmla="*/ 0 w 11165482"/>
              <a:gd name="connsiteY0" fmla="*/ 0 h 45719"/>
              <a:gd name="connsiteX1" fmla="*/ 8715708 w 11165482"/>
              <a:gd name="connsiteY1" fmla="*/ 0 h 45719"/>
              <a:gd name="connsiteX2" fmla="*/ 11165482 w 11165482"/>
              <a:gd name="connsiteY2" fmla="*/ 0 h 45719"/>
              <a:gd name="connsiteX3" fmla="*/ 11165482 w 11165482"/>
              <a:gd name="connsiteY3" fmla="*/ 45719 h 45719"/>
              <a:gd name="connsiteX4" fmla="*/ 8715708 w 11165482"/>
              <a:gd name="connsiteY4" fmla="*/ 45719 h 45719"/>
              <a:gd name="connsiteX5" fmla="*/ 0 w 11165482"/>
              <a:gd name="connsiteY5" fmla="*/ 45719 h 45719"/>
              <a:gd name="connsiteX6" fmla="*/ 0 w 11165482"/>
              <a:gd name="connsiteY6" fmla="*/ 0 h 45719"/>
              <a:gd name="connsiteX0" fmla="*/ 0 w 11165482"/>
              <a:gd name="connsiteY0" fmla="*/ 0 h 45719"/>
              <a:gd name="connsiteX1" fmla="*/ 8715708 w 11165482"/>
              <a:gd name="connsiteY1" fmla="*/ 0 h 45719"/>
              <a:gd name="connsiteX2" fmla="*/ 11165482 w 11165482"/>
              <a:gd name="connsiteY2" fmla="*/ 0 h 45719"/>
              <a:gd name="connsiteX3" fmla="*/ 11165482 w 11165482"/>
              <a:gd name="connsiteY3" fmla="*/ 45719 h 45719"/>
              <a:gd name="connsiteX4" fmla="*/ 0 w 11165482"/>
              <a:gd name="connsiteY4" fmla="*/ 45719 h 45719"/>
              <a:gd name="connsiteX5" fmla="*/ 0 w 11165482"/>
              <a:gd name="connsiteY5" fmla="*/ 0 h 45719"/>
              <a:gd name="connsiteX0" fmla="*/ 0 w 11165482"/>
              <a:gd name="connsiteY0" fmla="*/ 0 h 45719"/>
              <a:gd name="connsiteX1" fmla="*/ 11165482 w 11165482"/>
              <a:gd name="connsiteY1" fmla="*/ 0 h 45719"/>
              <a:gd name="connsiteX2" fmla="*/ 11165482 w 11165482"/>
              <a:gd name="connsiteY2" fmla="*/ 45719 h 45719"/>
              <a:gd name="connsiteX3" fmla="*/ 0 w 11165482"/>
              <a:gd name="connsiteY3" fmla="*/ 45719 h 45719"/>
              <a:gd name="connsiteX4" fmla="*/ 0 w 11165482"/>
              <a:gd name="connsiteY4" fmla="*/ 0 h 45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165482" h="45719">
                <a:moveTo>
                  <a:pt x="0" y="0"/>
                </a:moveTo>
                <a:lnTo>
                  <a:pt x="11165482" y="0"/>
                </a:lnTo>
                <a:lnTo>
                  <a:pt x="11165482" y="45719"/>
                </a:lnTo>
                <a:lnTo>
                  <a:pt x="0" y="45719"/>
                </a:lnTo>
                <a:lnTo>
                  <a:pt x="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27855190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B8EE59-81E7-CF73-0373-5BF01FFBC9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F66B0F6-0656-0C37-289E-E55A236FF378}"/>
              </a:ext>
            </a:extLst>
          </p:cNvPr>
          <p:cNvSpPr>
            <a:spLocks noGrp="1"/>
          </p:cNvSpPr>
          <p:nvPr>
            <p:ph type="title"/>
          </p:nvPr>
        </p:nvSpPr>
        <p:spPr>
          <a:xfrm>
            <a:off x="521208" y="888256"/>
            <a:ext cx="11155680" cy="476906"/>
          </a:xfrm>
        </p:spPr>
        <p:txBody>
          <a:bodyPr>
            <a:noAutofit/>
          </a:bodyPr>
          <a:lstStyle/>
          <a:p>
            <a:r>
              <a:rPr lang="en-US" sz="2000" dirty="0"/>
              <a:t>E-Commerce Features</a:t>
            </a:r>
          </a:p>
        </p:txBody>
      </p:sp>
      <p:sp>
        <p:nvSpPr>
          <p:cNvPr id="7" name="TextBox 6">
            <a:extLst>
              <a:ext uri="{FF2B5EF4-FFF2-40B4-BE49-F238E27FC236}">
                <a16:creationId xmlns:a16="http://schemas.microsoft.com/office/drawing/2014/main" id="{CDC7D472-1717-EE0D-6853-8582F671D674}"/>
              </a:ext>
            </a:extLst>
          </p:cNvPr>
          <p:cNvSpPr txBox="1"/>
          <p:nvPr/>
        </p:nvSpPr>
        <p:spPr>
          <a:xfrm>
            <a:off x="715165" y="1365163"/>
            <a:ext cx="5814424" cy="4524315"/>
          </a:xfrm>
          <a:prstGeom prst="rect">
            <a:avLst/>
          </a:prstGeom>
          <a:noFill/>
        </p:spPr>
        <p:txBody>
          <a:bodyPr wrap="square">
            <a:spAutoFit/>
          </a:bodyPr>
          <a:lstStyle/>
          <a:p>
            <a:pPr marL="285750" indent="-285750">
              <a:buFont typeface="Arial" panose="020B0604020202020204" pitchFamily="34" charset="0"/>
              <a:buChar char="•"/>
            </a:pPr>
            <a:r>
              <a:rPr lang="en-US" b="1" dirty="0"/>
              <a:t>Membership / User Management</a:t>
            </a:r>
            <a:endParaRPr lang="en-US" dirty="0"/>
          </a:p>
          <a:p>
            <a:pPr marL="742950" lvl="1" indent="-285750">
              <a:buFont typeface="Arial" panose="020B0604020202020204" pitchFamily="34" charset="0"/>
              <a:buChar char="•"/>
            </a:pPr>
            <a:r>
              <a:rPr lang="en-US" dirty="0"/>
              <a:t>Registration, login, password reset</a:t>
            </a:r>
          </a:p>
          <a:p>
            <a:pPr marL="742950" lvl="1" indent="-285750">
              <a:buFont typeface="Arial" panose="020B0604020202020204" pitchFamily="34" charset="0"/>
              <a:buChar char="•"/>
            </a:pPr>
            <a:r>
              <a:rPr lang="en-US" dirty="0"/>
              <a:t>Profile management</a:t>
            </a:r>
          </a:p>
          <a:p>
            <a:pPr marL="742950" lvl="1" indent="-285750">
              <a:buFont typeface="Arial" panose="020B0604020202020204" pitchFamily="34" charset="0"/>
              <a:buChar char="•"/>
            </a:pPr>
            <a:r>
              <a:rPr lang="en-US" dirty="0"/>
              <a:t>Roles &amp; permissions (admin, customer, seller)</a:t>
            </a:r>
          </a:p>
          <a:p>
            <a:pPr marL="285750" indent="-285750">
              <a:buFont typeface="Arial" panose="020B0604020202020204" pitchFamily="34" charset="0"/>
              <a:buChar char="•"/>
            </a:pPr>
            <a:r>
              <a:rPr lang="en-US" b="1" dirty="0"/>
              <a:t>Catalog / Inventory Management</a:t>
            </a:r>
            <a:endParaRPr lang="en-US" dirty="0"/>
          </a:p>
          <a:p>
            <a:pPr marL="742950" lvl="1" indent="-285750">
              <a:buFont typeface="Arial" panose="020B0604020202020204" pitchFamily="34" charset="0"/>
              <a:buChar char="•"/>
            </a:pPr>
            <a:r>
              <a:rPr lang="en-US" dirty="0"/>
              <a:t>Product listing &amp; details</a:t>
            </a:r>
          </a:p>
          <a:p>
            <a:pPr marL="742950" lvl="1" indent="-285750">
              <a:buFont typeface="Arial" panose="020B0604020202020204" pitchFamily="34" charset="0"/>
              <a:buChar char="•"/>
            </a:pPr>
            <a:r>
              <a:rPr lang="en-US" dirty="0"/>
              <a:t>Categories &amp; filters</a:t>
            </a:r>
          </a:p>
          <a:p>
            <a:pPr marL="742950" lvl="1" indent="-285750">
              <a:buFont typeface="Arial" panose="020B0604020202020204" pitchFamily="34" charset="0"/>
              <a:buChar char="•"/>
            </a:pPr>
            <a:r>
              <a:rPr lang="en-US" dirty="0"/>
              <a:t>Stock levels and variants (e.g., color, size)</a:t>
            </a:r>
          </a:p>
          <a:p>
            <a:pPr marL="285750" indent="-285750">
              <a:buFont typeface="Arial" panose="020B0604020202020204" pitchFamily="34" charset="0"/>
              <a:buChar char="•"/>
            </a:pPr>
            <a:r>
              <a:rPr lang="en-US" b="1" dirty="0"/>
              <a:t>Pricing Engine</a:t>
            </a:r>
            <a:endParaRPr lang="en-US" dirty="0"/>
          </a:p>
          <a:p>
            <a:pPr marL="742950" lvl="1" indent="-285750">
              <a:buFont typeface="Arial" panose="020B0604020202020204" pitchFamily="34" charset="0"/>
              <a:buChar char="•"/>
            </a:pPr>
            <a:r>
              <a:rPr lang="en-US" dirty="0"/>
              <a:t>Base prices, discounts, promotional pricing</a:t>
            </a:r>
          </a:p>
          <a:p>
            <a:pPr marL="742950" lvl="1" indent="-285750">
              <a:buFont typeface="Arial" panose="020B0604020202020204" pitchFamily="34" charset="0"/>
              <a:buChar char="•"/>
            </a:pPr>
            <a:r>
              <a:rPr lang="en-US" dirty="0"/>
              <a:t>Region-based or customer-segment pricing</a:t>
            </a:r>
          </a:p>
          <a:p>
            <a:pPr marL="742950" lvl="1" indent="-285750">
              <a:buFont typeface="Arial" panose="020B0604020202020204" pitchFamily="34" charset="0"/>
              <a:buChar char="•"/>
            </a:pPr>
            <a:r>
              <a:rPr lang="en-US" dirty="0"/>
              <a:t>Coupons and vouchers</a:t>
            </a:r>
          </a:p>
          <a:p>
            <a:pPr marL="285750" indent="-285750">
              <a:buFont typeface="Arial" panose="020B0604020202020204" pitchFamily="34" charset="0"/>
              <a:buChar char="•"/>
            </a:pPr>
            <a:r>
              <a:rPr lang="en-US" b="1" dirty="0"/>
              <a:t>Cart &amp; Checkout</a:t>
            </a:r>
            <a:endParaRPr lang="en-US" dirty="0"/>
          </a:p>
          <a:p>
            <a:pPr marL="742950" lvl="1" indent="-285750">
              <a:buFont typeface="Arial" panose="020B0604020202020204" pitchFamily="34" charset="0"/>
              <a:buChar char="•"/>
            </a:pPr>
            <a:r>
              <a:rPr lang="en-US" dirty="0"/>
              <a:t>Add/remove items to/from cart</a:t>
            </a:r>
          </a:p>
          <a:p>
            <a:pPr marL="742950" lvl="1" indent="-285750">
              <a:buFont typeface="Arial" panose="020B0604020202020204" pitchFamily="34" charset="0"/>
              <a:buChar char="•"/>
            </a:pPr>
            <a:r>
              <a:rPr lang="en-US" dirty="0"/>
              <a:t>Save for later, wish list</a:t>
            </a:r>
          </a:p>
          <a:p>
            <a:pPr marL="742950" lvl="1" indent="-285750">
              <a:buFont typeface="Arial" panose="020B0604020202020204" pitchFamily="34" charset="0"/>
              <a:buChar char="•"/>
            </a:pPr>
            <a:r>
              <a:rPr lang="en-US" dirty="0"/>
              <a:t>Address, delivery options</a:t>
            </a:r>
          </a:p>
        </p:txBody>
      </p:sp>
      <p:pic>
        <p:nvPicPr>
          <p:cNvPr id="9" name="Picture 8">
            <a:extLst>
              <a:ext uri="{FF2B5EF4-FFF2-40B4-BE49-F238E27FC236}">
                <a16:creationId xmlns:a16="http://schemas.microsoft.com/office/drawing/2014/main" id="{781EBEB6-0021-1539-E57D-B779AEB3CF90}"/>
              </a:ext>
            </a:extLst>
          </p:cNvPr>
          <p:cNvPicPr>
            <a:picLocks noChangeAspect="1"/>
          </p:cNvPicPr>
          <p:nvPr/>
        </p:nvPicPr>
        <p:blipFill>
          <a:blip r:embed="rId2"/>
          <a:srcRect l="27190" r="27858"/>
          <a:stretch/>
        </p:blipFill>
        <p:spPr>
          <a:xfrm>
            <a:off x="5841242" y="991653"/>
            <a:ext cx="6350758" cy="5682102"/>
          </a:xfrm>
          <a:prstGeom prst="rect">
            <a:avLst/>
          </a:prstGeom>
        </p:spPr>
      </p:pic>
    </p:spTree>
    <p:extLst>
      <p:ext uri="{BB962C8B-B14F-4D97-AF65-F5344CB8AC3E}">
        <p14:creationId xmlns:p14="http://schemas.microsoft.com/office/powerpoint/2010/main" val="19036667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CA5900-AC04-84D4-1F65-90551F96A9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117943-2261-9665-9140-979D7B097A8A}"/>
              </a:ext>
            </a:extLst>
          </p:cNvPr>
          <p:cNvSpPr>
            <a:spLocks noGrp="1"/>
          </p:cNvSpPr>
          <p:nvPr>
            <p:ph type="title"/>
          </p:nvPr>
        </p:nvSpPr>
        <p:spPr>
          <a:xfrm>
            <a:off x="521208" y="888256"/>
            <a:ext cx="11155680" cy="476906"/>
          </a:xfrm>
        </p:spPr>
        <p:txBody>
          <a:bodyPr>
            <a:noAutofit/>
          </a:bodyPr>
          <a:lstStyle/>
          <a:p>
            <a:r>
              <a:rPr lang="en-US" sz="2000" dirty="0"/>
              <a:t>E-Commerce Features</a:t>
            </a:r>
          </a:p>
        </p:txBody>
      </p:sp>
      <p:pic>
        <p:nvPicPr>
          <p:cNvPr id="9" name="Picture 8">
            <a:extLst>
              <a:ext uri="{FF2B5EF4-FFF2-40B4-BE49-F238E27FC236}">
                <a16:creationId xmlns:a16="http://schemas.microsoft.com/office/drawing/2014/main" id="{79657ECF-1B24-E834-5F17-B5025C6706DA}"/>
              </a:ext>
            </a:extLst>
          </p:cNvPr>
          <p:cNvPicPr>
            <a:picLocks noChangeAspect="1"/>
          </p:cNvPicPr>
          <p:nvPr/>
        </p:nvPicPr>
        <p:blipFill>
          <a:blip r:embed="rId2"/>
          <a:srcRect l="27190" r="27858"/>
          <a:stretch/>
        </p:blipFill>
        <p:spPr>
          <a:xfrm>
            <a:off x="5841242" y="991653"/>
            <a:ext cx="6350758" cy="5682102"/>
          </a:xfrm>
          <a:prstGeom prst="rect">
            <a:avLst/>
          </a:prstGeom>
        </p:spPr>
      </p:pic>
      <p:sp>
        <p:nvSpPr>
          <p:cNvPr id="3" name="TextBox 2">
            <a:extLst>
              <a:ext uri="{FF2B5EF4-FFF2-40B4-BE49-F238E27FC236}">
                <a16:creationId xmlns:a16="http://schemas.microsoft.com/office/drawing/2014/main" id="{38057A4E-62CB-D686-C34B-DAD998804D0C}"/>
              </a:ext>
            </a:extLst>
          </p:cNvPr>
          <p:cNvSpPr txBox="1"/>
          <p:nvPr/>
        </p:nvSpPr>
        <p:spPr>
          <a:xfrm>
            <a:off x="521208" y="1468945"/>
            <a:ext cx="5814424" cy="4801314"/>
          </a:xfrm>
          <a:prstGeom prst="rect">
            <a:avLst/>
          </a:prstGeom>
          <a:noFill/>
        </p:spPr>
        <p:txBody>
          <a:bodyPr wrap="square">
            <a:spAutoFit/>
          </a:bodyPr>
          <a:lstStyle/>
          <a:p>
            <a:pPr marL="285750" indent="-285750">
              <a:buFont typeface="Arial" panose="020B0604020202020204" pitchFamily="34" charset="0"/>
              <a:buChar char="•"/>
            </a:pPr>
            <a:r>
              <a:rPr lang="en-US" b="1" dirty="0"/>
              <a:t>Payment Processing</a:t>
            </a:r>
            <a:endParaRPr lang="en-US" dirty="0"/>
          </a:p>
          <a:p>
            <a:pPr marL="742950" lvl="1" indent="-285750">
              <a:buFont typeface="Arial" panose="020B0604020202020204" pitchFamily="34" charset="0"/>
              <a:buChar char="•"/>
            </a:pPr>
            <a:r>
              <a:rPr lang="en-US" dirty="0"/>
              <a:t>Payment gateway integration (Stripe, PayPal, etc.)</a:t>
            </a:r>
          </a:p>
          <a:p>
            <a:pPr marL="742950" lvl="1" indent="-285750">
              <a:buFont typeface="Arial" panose="020B0604020202020204" pitchFamily="34" charset="0"/>
              <a:buChar char="•"/>
            </a:pPr>
            <a:r>
              <a:rPr lang="en-US" dirty="0"/>
              <a:t>Support for multiple payment methods</a:t>
            </a:r>
          </a:p>
          <a:p>
            <a:pPr marL="742950" lvl="1" indent="-285750">
              <a:buFont typeface="Arial" panose="020B0604020202020204" pitchFamily="34" charset="0"/>
              <a:buChar char="•"/>
            </a:pPr>
            <a:r>
              <a:rPr lang="en-US" dirty="0"/>
              <a:t>Refunds, failed transaction handling</a:t>
            </a:r>
          </a:p>
          <a:p>
            <a:pPr marL="285750" indent="-285750">
              <a:buFont typeface="Arial" panose="020B0604020202020204" pitchFamily="34" charset="0"/>
              <a:buChar char="•"/>
            </a:pPr>
            <a:r>
              <a:rPr lang="en-US" b="1" dirty="0"/>
              <a:t>Shipping / Logistics</a:t>
            </a:r>
            <a:endParaRPr lang="en-US" dirty="0"/>
          </a:p>
          <a:p>
            <a:pPr marL="742950" lvl="1" indent="-285750">
              <a:buFont typeface="Arial" panose="020B0604020202020204" pitchFamily="34" charset="0"/>
              <a:buChar char="•"/>
            </a:pPr>
            <a:r>
              <a:rPr lang="en-US" dirty="0"/>
              <a:t>Delivery estimation</a:t>
            </a:r>
          </a:p>
          <a:p>
            <a:pPr marL="742950" lvl="1" indent="-285750">
              <a:buFont typeface="Arial" panose="020B0604020202020204" pitchFamily="34" charset="0"/>
              <a:buChar char="•"/>
            </a:pPr>
            <a:r>
              <a:rPr lang="en-US" dirty="0"/>
              <a:t>Shipment tracking</a:t>
            </a:r>
          </a:p>
          <a:p>
            <a:pPr marL="742950" lvl="1" indent="-285750">
              <a:buFont typeface="Arial" panose="020B0604020202020204" pitchFamily="34" charset="0"/>
              <a:buChar char="•"/>
            </a:pPr>
            <a:r>
              <a:rPr lang="en-US" dirty="0"/>
              <a:t>Warehouse handling</a:t>
            </a:r>
          </a:p>
          <a:p>
            <a:pPr marL="285750" indent="-285750">
              <a:buFont typeface="Arial" panose="020B0604020202020204" pitchFamily="34" charset="0"/>
              <a:buChar char="•"/>
            </a:pPr>
            <a:r>
              <a:rPr lang="en-US" b="1" dirty="0"/>
              <a:t>Order Management System (OMS)</a:t>
            </a:r>
            <a:endParaRPr lang="en-US" dirty="0"/>
          </a:p>
          <a:p>
            <a:pPr marL="742950" lvl="1" indent="-285750">
              <a:buFont typeface="Arial" panose="020B0604020202020204" pitchFamily="34" charset="0"/>
              <a:buChar char="•"/>
            </a:pPr>
            <a:r>
              <a:rPr lang="en-US" dirty="0"/>
              <a:t>Order creation, modification, and status tracking</a:t>
            </a:r>
          </a:p>
          <a:p>
            <a:pPr marL="742950" lvl="1" indent="-285750">
              <a:buFont typeface="Arial" panose="020B0604020202020204" pitchFamily="34" charset="0"/>
              <a:buChar char="•"/>
            </a:pPr>
            <a:r>
              <a:rPr lang="en-US" dirty="0"/>
              <a:t>Returns &amp; cancellations</a:t>
            </a:r>
          </a:p>
          <a:p>
            <a:pPr marL="742950" lvl="1" indent="-285750">
              <a:buFont typeface="Arial" panose="020B0604020202020204" pitchFamily="34" charset="0"/>
              <a:buChar char="•"/>
            </a:pPr>
            <a:r>
              <a:rPr lang="en-US" dirty="0"/>
              <a:t>Invoice generation</a:t>
            </a:r>
          </a:p>
          <a:p>
            <a:pPr marL="285750" indent="-285750">
              <a:buFont typeface="Arial" panose="020B0604020202020204" pitchFamily="34" charset="0"/>
              <a:buChar char="•"/>
            </a:pPr>
            <a:r>
              <a:rPr lang="en-US" b="1" dirty="0"/>
              <a:t>Notification System</a:t>
            </a:r>
            <a:endParaRPr lang="en-US" dirty="0"/>
          </a:p>
          <a:p>
            <a:pPr marL="742950" lvl="1" indent="-285750">
              <a:buFont typeface="Arial" panose="020B0604020202020204" pitchFamily="34" charset="0"/>
              <a:buChar char="•"/>
            </a:pPr>
            <a:r>
              <a:rPr lang="en-US" dirty="0"/>
              <a:t>Email &amp; SMS updates</a:t>
            </a:r>
          </a:p>
          <a:p>
            <a:pPr marL="742950" lvl="1" indent="-285750">
              <a:buFont typeface="Arial" panose="020B0604020202020204" pitchFamily="34" charset="0"/>
              <a:buChar char="•"/>
            </a:pPr>
            <a:r>
              <a:rPr lang="en-US" dirty="0"/>
              <a:t>Push notifications</a:t>
            </a:r>
          </a:p>
          <a:p>
            <a:pPr marL="742950" lvl="1" indent="-285750">
              <a:buFont typeface="Arial" panose="020B0604020202020204" pitchFamily="34" charset="0"/>
              <a:buChar char="•"/>
            </a:pPr>
            <a:r>
              <a:rPr lang="en-US" dirty="0"/>
              <a:t>In-app alerts</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4308172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3E4F0B-7FA8-23CD-0C19-DF7B9391D5A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0E5407C-657F-CAD6-FC41-ADD648FA9275}"/>
              </a:ext>
            </a:extLst>
          </p:cNvPr>
          <p:cNvSpPr>
            <a:spLocks noGrp="1"/>
          </p:cNvSpPr>
          <p:nvPr>
            <p:ph type="title"/>
          </p:nvPr>
        </p:nvSpPr>
        <p:spPr>
          <a:xfrm>
            <a:off x="521208" y="888256"/>
            <a:ext cx="11155680" cy="476906"/>
          </a:xfrm>
        </p:spPr>
        <p:txBody>
          <a:bodyPr>
            <a:noAutofit/>
          </a:bodyPr>
          <a:lstStyle/>
          <a:p>
            <a:r>
              <a:rPr lang="en-US" sz="2000" dirty="0"/>
              <a:t>E-Commerce Features</a:t>
            </a:r>
          </a:p>
        </p:txBody>
      </p:sp>
      <p:pic>
        <p:nvPicPr>
          <p:cNvPr id="9" name="Picture 8">
            <a:extLst>
              <a:ext uri="{FF2B5EF4-FFF2-40B4-BE49-F238E27FC236}">
                <a16:creationId xmlns:a16="http://schemas.microsoft.com/office/drawing/2014/main" id="{64C6142B-1290-0493-8083-30598743C275}"/>
              </a:ext>
            </a:extLst>
          </p:cNvPr>
          <p:cNvPicPr>
            <a:picLocks noChangeAspect="1"/>
          </p:cNvPicPr>
          <p:nvPr/>
        </p:nvPicPr>
        <p:blipFill>
          <a:blip r:embed="rId2"/>
          <a:srcRect l="27190" r="27858"/>
          <a:stretch/>
        </p:blipFill>
        <p:spPr>
          <a:xfrm>
            <a:off x="5841242" y="991653"/>
            <a:ext cx="6350758" cy="5682102"/>
          </a:xfrm>
          <a:prstGeom prst="rect">
            <a:avLst/>
          </a:prstGeom>
        </p:spPr>
      </p:pic>
      <p:sp>
        <p:nvSpPr>
          <p:cNvPr id="4" name="TextBox 3">
            <a:extLst>
              <a:ext uri="{FF2B5EF4-FFF2-40B4-BE49-F238E27FC236}">
                <a16:creationId xmlns:a16="http://schemas.microsoft.com/office/drawing/2014/main" id="{1330D8FE-B4CD-B96F-B92C-D560C9B96A46}"/>
              </a:ext>
            </a:extLst>
          </p:cNvPr>
          <p:cNvSpPr txBox="1"/>
          <p:nvPr/>
        </p:nvSpPr>
        <p:spPr>
          <a:xfrm>
            <a:off x="524094" y="1474346"/>
            <a:ext cx="6098146" cy="3693319"/>
          </a:xfrm>
          <a:prstGeom prst="rect">
            <a:avLst/>
          </a:prstGeom>
          <a:noFill/>
        </p:spPr>
        <p:txBody>
          <a:bodyPr wrap="square">
            <a:spAutoFit/>
          </a:bodyPr>
          <a:lstStyle/>
          <a:p>
            <a:pPr marL="285750" indent="-285750">
              <a:buFont typeface="Arial" panose="020B0604020202020204" pitchFamily="34" charset="0"/>
              <a:buChar char="•"/>
            </a:pPr>
            <a:r>
              <a:rPr lang="en-US" b="1" dirty="0"/>
              <a:t>Search and Recommendations</a:t>
            </a:r>
            <a:endParaRPr lang="en-US" dirty="0"/>
          </a:p>
          <a:p>
            <a:pPr marL="742950" lvl="1" indent="-285750">
              <a:buFont typeface="Arial" panose="020B0604020202020204" pitchFamily="34" charset="0"/>
              <a:buChar char="•"/>
            </a:pPr>
            <a:r>
              <a:rPr lang="en-US" dirty="0"/>
              <a:t>Search indexing (e.g., Elasticsearch)</a:t>
            </a:r>
          </a:p>
          <a:p>
            <a:pPr marL="742950" lvl="1" indent="-285750">
              <a:buFont typeface="Arial" panose="020B0604020202020204" pitchFamily="34" charset="0"/>
              <a:buChar char="•"/>
            </a:pPr>
            <a:r>
              <a:rPr lang="en-US" dirty="0"/>
              <a:t>Personalized recommendations</a:t>
            </a:r>
          </a:p>
          <a:p>
            <a:pPr marL="742950" lvl="1" indent="-285750">
              <a:buFont typeface="Arial" panose="020B0604020202020204" pitchFamily="34" charset="0"/>
              <a:buChar char="•"/>
            </a:pPr>
            <a:r>
              <a:rPr lang="en-US" dirty="0"/>
              <a:t>Recently viewed, frequently bought together</a:t>
            </a:r>
          </a:p>
          <a:p>
            <a:pPr marL="285750" indent="-285750">
              <a:buFont typeface="Arial" panose="020B0604020202020204" pitchFamily="34" charset="0"/>
              <a:buChar char="•"/>
            </a:pPr>
            <a:r>
              <a:rPr lang="en-US" b="1" dirty="0"/>
              <a:t>Reviews &amp; Ratings</a:t>
            </a:r>
          </a:p>
          <a:p>
            <a:pPr marL="742950" lvl="1" indent="-285750">
              <a:buFont typeface="Arial" panose="020B0604020202020204" pitchFamily="34" charset="0"/>
              <a:buChar char="•"/>
            </a:pPr>
            <a:r>
              <a:rPr lang="en-US" dirty="0"/>
              <a:t>Product reviews by users</a:t>
            </a:r>
          </a:p>
          <a:p>
            <a:pPr marL="742950" lvl="1" indent="-285750">
              <a:buFont typeface="Arial" panose="020B0604020202020204" pitchFamily="34" charset="0"/>
              <a:buChar char="•"/>
            </a:pPr>
            <a:r>
              <a:rPr lang="en-US" dirty="0"/>
              <a:t>Moderation &amp; spam control</a:t>
            </a:r>
          </a:p>
          <a:p>
            <a:pPr marL="742950" lvl="1" indent="-285750">
              <a:buFont typeface="Arial" panose="020B0604020202020204" pitchFamily="34" charset="0"/>
              <a:buChar char="•"/>
            </a:pPr>
            <a:r>
              <a:rPr lang="en-US" dirty="0"/>
              <a:t>Ratings aggregation</a:t>
            </a:r>
          </a:p>
          <a:p>
            <a:pPr marL="285750" indent="-285750">
              <a:buFont typeface="Arial" panose="020B0604020202020204" pitchFamily="34" charset="0"/>
              <a:buChar char="•"/>
            </a:pPr>
            <a:r>
              <a:rPr lang="en-US" b="1" dirty="0"/>
              <a:t>Analytics &amp; Reporting</a:t>
            </a:r>
          </a:p>
          <a:p>
            <a:pPr marL="742950" lvl="1" indent="-285750">
              <a:buFont typeface="Arial" panose="020B0604020202020204" pitchFamily="34" charset="0"/>
              <a:buChar char="•"/>
            </a:pPr>
            <a:r>
              <a:rPr lang="en-US" dirty="0"/>
              <a:t>Sales dashboards</a:t>
            </a:r>
          </a:p>
          <a:p>
            <a:pPr marL="742950" lvl="1" indent="-285750">
              <a:buFont typeface="Arial" panose="020B0604020202020204" pitchFamily="34" charset="0"/>
              <a:buChar char="•"/>
            </a:pPr>
            <a:r>
              <a:rPr lang="en-US" dirty="0"/>
              <a:t>Customer behavior analytics</a:t>
            </a:r>
          </a:p>
          <a:p>
            <a:pPr marL="742950" lvl="1" indent="-285750">
              <a:buFont typeface="Arial" panose="020B0604020202020204" pitchFamily="34" charset="0"/>
              <a:buChar char="•"/>
            </a:pPr>
            <a:r>
              <a:rPr lang="en-US" dirty="0"/>
              <a:t>Conversion rates</a:t>
            </a:r>
          </a:p>
          <a:p>
            <a:pPr>
              <a:buFont typeface="Arial" panose="020B0604020202020204" pitchFamily="34" charset="0"/>
              <a:buChar char="•"/>
            </a:pPr>
            <a:endParaRPr lang="en-US" dirty="0"/>
          </a:p>
        </p:txBody>
      </p:sp>
    </p:spTree>
    <p:extLst>
      <p:ext uri="{BB962C8B-B14F-4D97-AF65-F5344CB8AC3E}">
        <p14:creationId xmlns:p14="http://schemas.microsoft.com/office/powerpoint/2010/main" val="21524325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117B5D-BEB6-27A4-45A0-0314CA1D98B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8D21DF-BA74-CDD9-5FC4-215F80E19D4B}"/>
              </a:ext>
            </a:extLst>
          </p:cNvPr>
          <p:cNvSpPr>
            <a:spLocks noGrp="1"/>
          </p:cNvSpPr>
          <p:nvPr>
            <p:ph type="title"/>
          </p:nvPr>
        </p:nvSpPr>
        <p:spPr>
          <a:xfrm>
            <a:off x="521208" y="888256"/>
            <a:ext cx="11155680" cy="476906"/>
          </a:xfrm>
        </p:spPr>
        <p:txBody>
          <a:bodyPr>
            <a:noAutofit/>
          </a:bodyPr>
          <a:lstStyle/>
          <a:p>
            <a:r>
              <a:rPr lang="en-US" sz="2000" dirty="0"/>
              <a:t>E-Commerce Features</a:t>
            </a:r>
          </a:p>
        </p:txBody>
      </p:sp>
      <p:pic>
        <p:nvPicPr>
          <p:cNvPr id="9" name="Picture 8">
            <a:extLst>
              <a:ext uri="{FF2B5EF4-FFF2-40B4-BE49-F238E27FC236}">
                <a16:creationId xmlns:a16="http://schemas.microsoft.com/office/drawing/2014/main" id="{F9122895-25D4-67D1-EA82-E342CE8FF7F0}"/>
              </a:ext>
            </a:extLst>
          </p:cNvPr>
          <p:cNvPicPr>
            <a:picLocks noChangeAspect="1"/>
          </p:cNvPicPr>
          <p:nvPr/>
        </p:nvPicPr>
        <p:blipFill>
          <a:blip r:embed="rId2"/>
          <a:srcRect l="27190" r="27858"/>
          <a:stretch/>
        </p:blipFill>
        <p:spPr>
          <a:xfrm>
            <a:off x="5841242" y="991653"/>
            <a:ext cx="6350758" cy="5682102"/>
          </a:xfrm>
          <a:prstGeom prst="rect">
            <a:avLst/>
          </a:prstGeom>
        </p:spPr>
      </p:pic>
      <p:sp>
        <p:nvSpPr>
          <p:cNvPr id="3" name="TextBox 2">
            <a:extLst>
              <a:ext uri="{FF2B5EF4-FFF2-40B4-BE49-F238E27FC236}">
                <a16:creationId xmlns:a16="http://schemas.microsoft.com/office/drawing/2014/main" id="{717BC064-709A-04B4-D58B-271E44678EC5}"/>
              </a:ext>
            </a:extLst>
          </p:cNvPr>
          <p:cNvSpPr txBox="1"/>
          <p:nvPr/>
        </p:nvSpPr>
        <p:spPr>
          <a:xfrm>
            <a:off x="521208" y="1468559"/>
            <a:ext cx="5315196" cy="3416320"/>
          </a:xfrm>
          <a:prstGeom prst="rect">
            <a:avLst/>
          </a:prstGeom>
          <a:noFill/>
        </p:spPr>
        <p:txBody>
          <a:bodyPr wrap="square">
            <a:spAutoFit/>
          </a:bodyPr>
          <a:lstStyle/>
          <a:p>
            <a:pPr marL="285750" indent="-285750">
              <a:buFont typeface="Arial" panose="020B0604020202020204" pitchFamily="34" charset="0"/>
              <a:buChar char="•"/>
            </a:pPr>
            <a:r>
              <a:rPr lang="en-US" b="1" dirty="0"/>
              <a:t>Content Management System (CMS)</a:t>
            </a:r>
          </a:p>
          <a:p>
            <a:pPr marL="742950" lvl="1" indent="-285750">
              <a:buFont typeface="Arial" panose="020B0604020202020204" pitchFamily="34" charset="0"/>
              <a:buChar char="•"/>
            </a:pPr>
            <a:r>
              <a:rPr lang="en-US" dirty="0"/>
              <a:t>Banners, homepage management</a:t>
            </a:r>
          </a:p>
          <a:p>
            <a:pPr marL="742950" lvl="1" indent="-285750">
              <a:buFont typeface="Arial" panose="020B0604020202020204" pitchFamily="34" charset="0"/>
              <a:buChar char="•"/>
            </a:pPr>
            <a:r>
              <a:rPr lang="en-US" dirty="0"/>
              <a:t>Promotional content</a:t>
            </a:r>
          </a:p>
          <a:p>
            <a:pPr marL="742950" lvl="1" indent="-285750">
              <a:buFont typeface="Arial" panose="020B0604020202020204" pitchFamily="34" charset="0"/>
              <a:buChar char="•"/>
            </a:pPr>
            <a:r>
              <a:rPr lang="en-US" dirty="0"/>
              <a:t>SEO metadata management</a:t>
            </a:r>
          </a:p>
          <a:p>
            <a:pPr marL="285750" indent="-285750">
              <a:buFont typeface="Arial" panose="020B0604020202020204" pitchFamily="34" charset="0"/>
              <a:buChar char="•"/>
            </a:pPr>
            <a:r>
              <a:rPr lang="en-US" b="1" dirty="0"/>
              <a:t>Admin / Backoffice Tools</a:t>
            </a:r>
          </a:p>
          <a:p>
            <a:pPr marL="742950" lvl="1" indent="-285750">
              <a:buFont typeface="Arial" panose="020B0604020202020204" pitchFamily="34" charset="0"/>
              <a:buChar char="•"/>
            </a:pPr>
            <a:r>
              <a:rPr lang="en-US" dirty="0"/>
              <a:t>Admin dashboards</a:t>
            </a:r>
          </a:p>
          <a:p>
            <a:pPr marL="742950" lvl="1" indent="-285750">
              <a:buFont typeface="Arial" panose="020B0604020202020204" pitchFamily="34" charset="0"/>
              <a:buChar char="•"/>
            </a:pPr>
            <a:r>
              <a:rPr lang="en-US" dirty="0"/>
              <a:t>Role-based content control</a:t>
            </a:r>
          </a:p>
          <a:p>
            <a:pPr marL="742950" lvl="1" indent="-285750">
              <a:buFont typeface="Arial" panose="020B0604020202020204" pitchFamily="34" charset="0"/>
              <a:buChar char="•"/>
            </a:pPr>
            <a:r>
              <a:rPr lang="en-US" dirty="0"/>
              <a:t>Bulk product upload</a:t>
            </a:r>
          </a:p>
          <a:p>
            <a:pPr marL="285750" indent="-285750">
              <a:buFont typeface="Arial" panose="020B0604020202020204" pitchFamily="34" charset="0"/>
              <a:buChar char="•"/>
            </a:pPr>
            <a:r>
              <a:rPr lang="en-US" b="1" dirty="0"/>
              <a:t>Security &amp; Compliance</a:t>
            </a:r>
          </a:p>
          <a:p>
            <a:pPr marL="742950" lvl="1" indent="-285750">
              <a:buFont typeface="Arial" panose="020B0604020202020204" pitchFamily="34" charset="0"/>
              <a:buChar char="•"/>
            </a:pPr>
            <a:r>
              <a:rPr lang="en-US" dirty="0"/>
              <a:t>GDPR/CCPA compliance</a:t>
            </a:r>
          </a:p>
          <a:p>
            <a:pPr marL="742950" lvl="1" indent="-285750">
              <a:buFont typeface="Arial" panose="020B0604020202020204" pitchFamily="34" charset="0"/>
              <a:buChar char="•"/>
            </a:pPr>
            <a:r>
              <a:rPr lang="en-US" dirty="0"/>
              <a:t>Token management, </a:t>
            </a:r>
            <a:r>
              <a:rPr lang="en-US" dirty="0" err="1"/>
              <a:t>Oauth</a:t>
            </a:r>
            <a:endParaRPr lang="en-US" dirty="0"/>
          </a:p>
          <a:p>
            <a:pPr marL="742950" lvl="1" indent="-285750">
              <a:buFont typeface="Arial" panose="020B0604020202020204" pitchFamily="34" charset="0"/>
              <a:buChar char="•"/>
            </a:pPr>
            <a:r>
              <a:rPr lang="en-US" dirty="0"/>
              <a:t>Activity logging, audit trails</a:t>
            </a:r>
          </a:p>
        </p:txBody>
      </p:sp>
    </p:spTree>
    <p:extLst>
      <p:ext uri="{BB962C8B-B14F-4D97-AF65-F5344CB8AC3E}">
        <p14:creationId xmlns:p14="http://schemas.microsoft.com/office/powerpoint/2010/main" val="35863347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B9270B-B89C-7667-951A-8AECF38D259F}"/>
            </a:ext>
          </a:extLst>
        </p:cNvPr>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C3C9E97-027E-D6A4-ABCA-6E60EAC139E6}"/>
              </a:ext>
            </a:extLst>
          </p:cNvPr>
          <p:cNvSpPr>
            <a:spLocks noGrp="1"/>
          </p:cNvSpPr>
          <p:nvPr>
            <p:ph idx="1"/>
          </p:nvPr>
        </p:nvSpPr>
        <p:spPr>
          <a:xfrm>
            <a:off x="488066" y="1264052"/>
            <a:ext cx="11215867" cy="4658804"/>
          </a:xfrm>
        </p:spPr>
        <p:txBody>
          <a:bodyPr anchor="ctr">
            <a:normAutofit/>
          </a:bodyPr>
          <a:lstStyle/>
          <a:p>
            <a:pPr marL="0" indent="0" algn="ctr">
              <a:lnSpc>
                <a:spcPct val="150000"/>
              </a:lnSpc>
              <a:buNone/>
            </a:pPr>
            <a:r>
              <a:rPr lang="en-US" sz="4000" b="1" dirty="0"/>
              <a:t>Project Scope</a:t>
            </a:r>
          </a:p>
        </p:txBody>
      </p:sp>
    </p:spTree>
    <p:extLst>
      <p:ext uri="{BB962C8B-B14F-4D97-AF65-F5344CB8AC3E}">
        <p14:creationId xmlns:p14="http://schemas.microsoft.com/office/powerpoint/2010/main" val="4043874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E990BC-0009-AAF1-5752-F6D21B6D79F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F771BC-B93A-BC9D-B8B6-56D87CBE92DD}"/>
              </a:ext>
            </a:extLst>
          </p:cNvPr>
          <p:cNvSpPr>
            <a:spLocks noGrp="1"/>
          </p:cNvSpPr>
          <p:nvPr>
            <p:ph type="title"/>
          </p:nvPr>
        </p:nvSpPr>
        <p:spPr>
          <a:xfrm>
            <a:off x="521208" y="888256"/>
            <a:ext cx="11155680" cy="476906"/>
          </a:xfrm>
        </p:spPr>
        <p:txBody>
          <a:bodyPr>
            <a:noAutofit/>
          </a:bodyPr>
          <a:lstStyle/>
          <a:p>
            <a:r>
              <a:rPr lang="en-US" sz="2000" dirty="0"/>
              <a:t>Project Scope</a:t>
            </a:r>
          </a:p>
        </p:txBody>
      </p:sp>
      <p:pic>
        <p:nvPicPr>
          <p:cNvPr id="8" name="Picture 7">
            <a:extLst>
              <a:ext uri="{FF2B5EF4-FFF2-40B4-BE49-F238E27FC236}">
                <a16:creationId xmlns:a16="http://schemas.microsoft.com/office/drawing/2014/main" id="{5C6BFE83-030C-872F-9D15-ED3E4228F0DD}"/>
              </a:ext>
            </a:extLst>
          </p:cNvPr>
          <p:cNvPicPr>
            <a:picLocks noChangeAspect="1"/>
          </p:cNvPicPr>
          <p:nvPr/>
        </p:nvPicPr>
        <p:blipFill>
          <a:blip r:embed="rId2"/>
          <a:srcRect l="27190" r="27858"/>
          <a:stretch/>
        </p:blipFill>
        <p:spPr>
          <a:xfrm>
            <a:off x="5290525" y="1126709"/>
            <a:ext cx="6596676" cy="5569795"/>
          </a:xfrm>
          <a:prstGeom prst="rect">
            <a:avLst/>
          </a:prstGeom>
        </p:spPr>
      </p:pic>
      <p:sp>
        <p:nvSpPr>
          <p:cNvPr id="3" name="TextBox 2">
            <a:extLst>
              <a:ext uri="{FF2B5EF4-FFF2-40B4-BE49-F238E27FC236}">
                <a16:creationId xmlns:a16="http://schemas.microsoft.com/office/drawing/2014/main" id="{C4A2DE5C-8EE0-3B51-5F30-492C6814653B}"/>
              </a:ext>
            </a:extLst>
          </p:cNvPr>
          <p:cNvSpPr txBox="1"/>
          <p:nvPr/>
        </p:nvSpPr>
        <p:spPr>
          <a:xfrm>
            <a:off x="521208" y="1590738"/>
            <a:ext cx="5814424" cy="1200329"/>
          </a:xfrm>
          <a:prstGeom prst="rect">
            <a:avLst/>
          </a:prstGeom>
          <a:noFill/>
        </p:spPr>
        <p:txBody>
          <a:bodyPr wrap="square">
            <a:spAutoFit/>
          </a:bodyPr>
          <a:lstStyle/>
          <a:p>
            <a:pPr marL="285750" indent="-285750">
              <a:buFont typeface="Arial" panose="020B0604020202020204" pitchFamily="34" charset="0"/>
              <a:buChar char="•"/>
            </a:pPr>
            <a:r>
              <a:rPr lang="en-US" b="1" dirty="0"/>
              <a:t>Membership / User Management</a:t>
            </a:r>
            <a:endParaRPr lang="en-US" dirty="0"/>
          </a:p>
          <a:p>
            <a:pPr marL="742950" lvl="1" indent="-285750">
              <a:buFont typeface="Arial" panose="020B0604020202020204" pitchFamily="34" charset="0"/>
              <a:buChar char="•"/>
            </a:pPr>
            <a:r>
              <a:rPr lang="en-US" dirty="0"/>
              <a:t>Registration, login, password reset</a:t>
            </a:r>
          </a:p>
          <a:p>
            <a:pPr marL="742950" lvl="1" indent="-285750">
              <a:buFont typeface="Arial" panose="020B0604020202020204" pitchFamily="34" charset="0"/>
              <a:buChar char="•"/>
            </a:pPr>
            <a:r>
              <a:rPr lang="en-US" dirty="0"/>
              <a:t>Profile management</a:t>
            </a:r>
          </a:p>
          <a:p>
            <a:pPr marL="742950" lvl="1" indent="-285750">
              <a:buFont typeface="Arial" panose="020B0604020202020204" pitchFamily="34" charset="0"/>
              <a:buChar char="•"/>
            </a:pPr>
            <a:r>
              <a:rPr lang="en-US" dirty="0"/>
              <a:t>Roles &amp; permissions</a:t>
            </a:r>
          </a:p>
        </p:txBody>
      </p:sp>
      <p:sp>
        <p:nvSpPr>
          <p:cNvPr id="4" name="Rectangular Callout 3">
            <a:extLst>
              <a:ext uri="{FF2B5EF4-FFF2-40B4-BE49-F238E27FC236}">
                <a16:creationId xmlns:a16="http://schemas.microsoft.com/office/drawing/2014/main" id="{5278BF48-3BD3-A111-5D3E-C564C9CBC1BF}"/>
              </a:ext>
            </a:extLst>
          </p:cNvPr>
          <p:cNvSpPr/>
          <p:nvPr/>
        </p:nvSpPr>
        <p:spPr>
          <a:xfrm>
            <a:off x="521208" y="4066934"/>
            <a:ext cx="2171822" cy="1902810"/>
          </a:xfrm>
          <a:prstGeom prst="wedgeRectCallout">
            <a:avLst>
              <a:gd name="adj1" fmla="val 172660"/>
              <a:gd name="adj2" fmla="val -71869"/>
            </a:avLst>
          </a:prstGeom>
          <a:noFill/>
          <a:ln w="254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Scope of Final Project:</a:t>
            </a:r>
            <a:br>
              <a:rPr lang="en-US" dirty="0">
                <a:solidFill>
                  <a:schemeClr val="tx1"/>
                </a:solidFill>
              </a:rPr>
            </a:br>
            <a:r>
              <a:rPr lang="en-US" dirty="0">
                <a:solidFill>
                  <a:schemeClr val="tx1"/>
                </a:solidFill>
              </a:rPr>
              <a:t>User Management</a:t>
            </a:r>
          </a:p>
        </p:txBody>
      </p:sp>
      <p:sp>
        <p:nvSpPr>
          <p:cNvPr id="6" name="Oval 5">
            <a:extLst>
              <a:ext uri="{FF2B5EF4-FFF2-40B4-BE49-F238E27FC236}">
                <a16:creationId xmlns:a16="http://schemas.microsoft.com/office/drawing/2014/main" id="{B48ABFEF-1773-F15C-B2BE-9C8288360ECE}"/>
              </a:ext>
            </a:extLst>
          </p:cNvPr>
          <p:cNvSpPr/>
          <p:nvPr/>
        </p:nvSpPr>
        <p:spPr>
          <a:xfrm>
            <a:off x="5390866" y="2791067"/>
            <a:ext cx="1378424" cy="1200329"/>
          </a:xfrm>
          <a:prstGeom prst="ellipse">
            <a:avLst/>
          </a:prstGeom>
          <a:noFill/>
          <a:ln w="31750">
            <a:solidFill>
              <a:srgbClr val="FF0000"/>
            </a:solidFill>
            <a:prstDash val="dash"/>
            <a:extLst>
              <a:ext uri="{C807C97D-BFC1-408E-A445-0C87EB9F89A2}">
                <ask:lineSketchStyleProps xmlns:ask="http://schemas.microsoft.com/office/drawing/2018/sketchyshapes" sd="1219033472">
                  <a:custGeom>
                    <a:avLst/>
                    <a:gdLst>
                      <a:gd name="connsiteX0" fmla="*/ 0 w 1378424"/>
                      <a:gd name="connsiteY0" fmla="*/ 600165 h 1200329"/>
                      <a:gd name="connsiteX1" fmla="*/ 689212 w 1378424"/>
                      <a:gd name="connsiteY1" fmla="*/ 0 h 1200329"/>
                      <a:gd name="connsiteX2" fmla="*/ 1378424 w 1378424"/>
                      <a:gd name="connsiteY2" fmla="*/ 600165 h 1200329"/>
                      <a:gd name="connsiteX3" fmla="*/ 689212 w 1378424"/>
                      <a:gd name="connsiteY3" fmla="*/ 1200330 h 1200329"/>
                      <a:gd name="connsiteX4" fmla="*/ 0 w 1378424"/>
                      <a:gd name="connsiteY4" fmla="*/ 600165 h 12003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8424" h="1200329" extrusionOk="0">
                        <a:moveTo>
                          <a:pt x="0" y="600165"/>
                        </a:moveTo>
                        <a:cubicBezTo>
                          <a:pt x="-73729" y="223225"/>
                          <a:pt x="266069" y="15952"/>
                          <a:pt x="689212" y="0"/>
                        </a:cubicBezTo>
                        <a:cubicBezTo>
                          <a:pt x="1136888" y="14113"/>
                          <a:pt x="1292679" y="271429"/>
                          <a:pt x="1378424" y="600165"/>
                        </a:cubicBezTo>
                        <a:cubicBezTo>
                          <a:pt x="1321656" y="987064"/>
                          <a:pt x="1055540" y="1279445"/>
                          <a:pt x="689212" y="1200330"/>
                        </a:cubicBezTo>
                        <a:cubicBezTo>
                          <a:pt x="265904" y="1176986"/>
                          <a:pt x="62192" y="961343"/>
                          <a:pt x="0" y="600165"/>
                        </a:cubicBezTo>
                        <a:close/>
                      </a:path>
                    </a:pathLst>
                  </a:custGeom>
                  <ask:type>
                    <ask:lineSketchNon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36258401"/>
      </p:ext>
    </p:extLst>
  </p:cSld>
  <p:clrMapOvr>
    <a:masterClrMapping/>
  </p:clrMapOvr>
</p:sld>
</file>

<file path=ppt/theme/theme1.xml><?xml version="1.0" encoding="utf-8"?>
<a:theme xmlns:a="http://schemas.openxmlformats.org/drawingml/2006/main" name="GestaltVTI">
  <a:themeElements>
    <a:clrScheme name="Gestalt">
      <a:dk1>
        <a:srgbClr val="000000"/>
      </a:dk1>
      <a:lt1>
        <a:sysClr val="window" lastClr="FFFFFF"/>
      </a:lt1>
      <a:dk2>
        <a:srgbClr val="262626"/>
      </a:dk2>
      <a:lt2>
        <a:srgbClr val="F7F7F7"/>
      </a:lt2>
      <a:accent1>
        <a:srgbClr val="EBA000"/>
      </a:accent1>
      <a:accent2>
        <a:srgbClr val="00BAC8"/>
      </a:accent2>
      <a:accent3>
        <a:srgbClr val="E64823"/>
      </a:accent3>
      <a:accent4>
        <a:srgbClr val="4D5AFF"/>
      </a:accent4>
      <a:accent5>
        <a:srgbClr val="FE5D21"/>
      </a:accent5>
      <a:accent6>
        <a:srgbClr val="00C777"/>
      </a:accent6>
      <a:hlink>
        <a:srgbClr val="2998E3"/>
      </a:hlink>
      <a:folHlink>
        <a:srgbClr val="939393"/>
      </a:folHlink>
    </a:clrScheme>
    <a:fontScheme name="Gestalt">
      <a:majorFont>
        <a:latin typeface="Bierstadt"/>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GestaltVTI" id="{4F87C71D-53D1-4B71-BF97-FD0EA4B25665}" vid="{A110AFC4-8D8A-4C02-8885-7BA370B379B5}"/>
    </a:ext>
  </a:extLst>
</a:theme>
</file>

<file path=docProps/app.xml><?xml version="1.0" encoding="utf-8"?>
<Properties xmlns="http://schemas.openxmlformats.org/officeDocument/2006/extended-properties" xmlns:vt="http://schemas.openxmlformats.org/officeDocument/2006/docPropsVTypes">
  <TotalTime>1768</TotalTime>
  <Words>1204</Words>
  <Application>Microsoft Macintosh PowerPoint</Application>
  <PresentationFormat>Widescreen</PresentationFormat>
  <Paragraphs>186</Paragraphs>
  <Slides>34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34</vt:i4>
      </vt:variant>
    </vt:vector>
  </HeadingPairs>
  <TitlesOfParts>
    <vt:vector size="38" baseType="lpstr">
      <vt:lpstr>Arial</vt:lpstr>
      <vt:lpstr>Bierstadt</vt:lpstr>
      <vt:lpstr>Wingdings</vt:lpstr>
      <vt:lpstr>GestaltVTI</vt:lpstr>
      <vt:lpstr>CS489 Final Project</vt:lpstr>
      <vt:lpstr>Objectives</vt:lpstr>
      <vt:lpstr>PowerPoint Presentation</vt:lpstr>
      <vt:lpstr>E-Commerce Features</vt:lpstr>
      <vt:lpstr>E-Commerce Features</vt:lpstr>
      <vt:lpstr>E-Commerce Features</vt:lpstr>
      <vt:lpstr>E-Commerce Features</vt:lpstr>
      <vt:lpstr>PowerPoint Presentation</vt:lpstr>
      <vt:lpstr>Project Scope</vt:lpstr>
      <vt:lpstr>Scope Definition: Why User Management?</vt:lpstr>
      <vt:lpstr>PowerPoint Presentation</vt:lpstr>
      <vt:lpstr>Problem Statement</vt:lpstr>
      <vt:lpstr>Use Cases</vt:lpstr>
      <vt:lpstr>Use Cases</vt:lpstr>
      <vt:lpstr>Use Cases</vt:lpstr>
      <vt:lpstr>Use Cases</vt:lpstr>
      <vt:lpstr>Use Cases</vt:lpstr>
      <vt:lpstr>Requirements Elicitation </vt:lpstr>
      <vt:lpstr>User Stories</vt:lpstr>
      <vt:lpstr>User Stories</vt:lpstr>
      <vt:lpstr>PowerPoint Presentation</vt:lpstr>
      <vt:lpstr>Class Diagram</vt:lpstr>
      <vt:lpstr>ERD</vt:lpstr>
      <vt:lpstr>Technology Stack</vt:lpstr>
      <vt:lpstr>Architecture Diagram</vt:lpstr>
      <vt:lpstr>PowerPoint Presentation</vt:lpstr>
      <vt:lpstr>Implementation of Technical requirements</vt:lpstr>
      <vt:lpstr>Implementation of Technical requirements</vt:lpstr>
      <vt:lpstr>Implementation of Technical requirements</vt:lpstr>
      <vt:lpstr>Implementation of Technical requirements</vt:lpstr>
      <vt:lpstr>Implementation of Technical requirements</vt:lpstr>
      <vt:lpstr>PowerPoint Presentation</vt:lpstr>
      <vt:lpstr>List of Future Enhancement</vt:lpstr>
      <vt:lpstr>Thank you, professors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Md Mahbub Hossain</dc:creator>
  <cp:lastModifiedBy>Md Mahbub Hossain</cp:lastModifiedBy>
  <cp:revision>5</cp:revision>
  <dcterms:created xsi:type="dcterms:W3CDTF">2025-04-25T02:11:07Z</dcterms:created>
  <dcterms:modified xsi:type="dcterms:W3CDTF">2025-04-26T07:39:59Z</dcterms:modified>
</cp:coreProperties>
</file>

<file path=docProps/thumbnail.jpeg>
</file>